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68" r:id="rId4"/>
    <p:sldId id="258" r:id="rId5"/>
    <p:sldId id="271" r:id="rId6"/>
    <p:sldId id="259" r:id="rId7"/>
    <p:sldId id="272" r:id="rId8"/>
    <p:sldId id="262" r:id="rId9"/>
    <p:sldId id="274" r:id="rId10"/>
    <p:sldId id="279" r:id="rId11"/>
    <p:sldId id="260" r:id="rId12"/>
    <p:sldId id="261" r:id="rId13"/>
    <p:sldId id="278" r:id="rId14"/>
    <p:sldId id="263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267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80" r:id="rId34"/>
    <p:sldId id="28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dy Porter" initials="JP" lastIdx="2" clrIdx="0">
    <p:extLst>
      <p:ext uri="{19B8F6BF-5375-455C-9EA6-DF929625EA0E}">
        <p15:presenceInfo xmlns:p15="http://schemas.microsoft.com/office/powerpoint/2012/main" userId="S::jody.porter@nelsonmullins.com::6015c77f-d69d-42e0-8834-c7c90514f8a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988"/>
    <a:srgbClr val="475666"/>
    <a:srgbClr val="699BC6"/>
    <a:srgbClr val="1E304A"/>
    <a:srgbClr val="294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16FC42-F7FC-4C03-8526-FCB06595333D}" v="33" dt="2022-09-12T14:57:53.8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9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5.xml" Id="rId26" /><Relationship Type="http://schemas.openxmlformats.org/officeDocument/2006/relationships/viewProps" Target="viewProps.xml" Id="rId39" /><Relationship Type="http://schemas.openxmlformats.org/officeDocument/2006/relationships/slide" Target="slides/slide2.xml" Id="rId3" /><Relationship Type="http://schemas.openxmlformats.org/officeDocument/2006/relationships/slide" Target="slides/slide20.xml" Id="rId21" /><Relationship Type="http://schemas.openxmlformats.org/officeDocument/2006/relationships/slide" Target="slides/slide33.xml" Id="rId34" /><Relationship Type="http://schemas.microsoft.com/office/2015/10/relationships/revisionInfo" Target="revisionInfo.xml" Id="rId42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24.xml" Id="rId25" /><Relationship Type="http://schemas.openxmlformats.org/officeDocument/2006/relationships/slide" Target="slides/slide32.xml" Id="rId33" /><Relationship Type="http://schemas.openxmlformats.org/officeDocument/2006/relationships/presProps" Target="presProps.xml" Id="rId38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slide" Target="slides/slide28.xml" Id="rId29" /><Relationship Type="http://schemas.openxmlformats.org/officeDocument/2006/relationships/tableStyles" Target="tableStyles.xml" Id="rId41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23.xml" Id="rId24" /><Relationship Type="http://schemas.openxmlformats.org/officeDocument/2006/relationships/slide" Target="slides/slide31.xml" Id="rId32" /><Relationship Type="http://schemas.openxmlformats.org/officeDocument/2006/relationships/commentAuthors" Target="commentAuthors.xml" Id="rId37" /><Relationship Type="http://schemas.openxmlformats.org/officeDocument/2006/relationships/theme" Target="theme/theme1.xml" Id="rId40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slide" Target="slides/slide27.xml" Id="rId28" /><Relationship Type="http://schemas.openxmlformats.org/officeDocument/2006/relationships/notesMaster" Target="notesMasters/notesMaster1.xml" Id="rId36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0.xml" Id="rId31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slide" Target="slides/slide26.xml" Id="rId27" /><Relationship Type="http://schemas.openxmlformats.org/officeDocument/2006/relationships/slide" Target="slides/slide29.xml" Id="rId30" /><Relationship Type="http://schemas.openxmlformats.org/officeDocument/2006/relationships/slide" Target="slides/slide34.xml" Id="rId35" /><Relationship Type="http://schemas.openxmlformats.org/officeDocument/2006/relationships/customXml" Target="/customXML/item.xml" Id="imanage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20F7C-28D3-44CD-8192-E5D837803B90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79E33-2903-409B-B890-4ABD602AA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39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A picture containing way, scene, road, outdoor&#10;&#10;Description automatically generated">
            <a:extLst>
              <a:ext uri="{FF2B5EF4-FFF2-40B4-BE49-F238E27FC236}">
                <a16:creationId xmlns:a16="http://schemas.microsoft.com/office/drawing/2014/main" id="{B04BDA56-19CC-4284-8163-6301EF636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" y="0"/>
            <a:ext cx="12190911" cy="685800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FDF448A2-C3DA-4F8D-AE6F-28FE877142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5180AA-7BFC-44DB-9E00-6513FE266301}"/>
              </a:ext>
            </a:extLst>
          </p:cNvPr>
          <p:cNvSpPr/>
          <p:nvPr userDrawn="1"/>
        </p:nvSpPr>
        <p:spPr>
          <a:xfrm>
            <a:off x="6237839" y="0"/>
            <a:ext cx="5954162" cy="763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1A75D6-DDFE-4D8B-82F3-A547027C12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494303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274C0B-F240-45E2-8047-548F7DDB4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90333"/>
            <a:ext cx="8842342" cy="1329180"/>
          </a:xfrm>
        </p:spPr>
        <p:txBody>
          <a:bodyPr anchor="ctr" anchorCtr="0">
            <a:normAutofit/>
          </a:bodyPr>
          <a:lstStyle>
            <a:lvl1pPr algn="ctr">
              <a:defRPr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84483A-2FFB-4D6C-9CBA-D8A98609F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2510" y="4675695"/>
            <a:ext cx="7299490" cy="148943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F6CF2-C480-4E7E-9003-0127B3FDC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0536" y="6627137"/>
            <a:ext cx="1130929" cy="230863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57B228D8-E3C4-4D8C-A2CF-3AEF846A71C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51D12F24-8DBF-4362-8865-076F658A16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20185" y="103572"/>
            <a:ext cx="1802140" cy="582834"/>
          </a:xfrm>
          <a:prstGeom prst="rect">
            <a:avLst/>
          </a:prstGeom>
        </p:spPr>
      </p:pic>
      <p:pic>
        <p:nvPicPr>
          <p:cNvPr id="56" name="Picture 4">
            <a:extLst>
              <a:ext uri="{FF2B5EF4-FFF2-40B4-BE49-F238E27FC236}">
                <a16:creationId xmlns:a16="http://schemas.microsoft.com/office/drawing/2014/main" id="{32D37DA4-F5C8-45D4-9094-37AE1A6083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/>
          <a:srcRect/>
          <a:stretch/>
        </p:blipFill>
        <p:spPr bwMode="auto">
          <a:xfrm>
            <a:off x="10430931" y="13259"/>
            <a:ext cx="1610014" cy="76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178D04CD-877A-49D6-8C23-75A4F3DCA5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072" r="64181"/>
          <a:stretch/>
        </p:blipFill>
        <p:spPr>
          <a:xfrm>
            <a:off x="7129446" y="45937"/>
            <a:ext cx="1082133" cy="69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9300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sy highway at night&#10;&#10;Description automatically generated with low confidence">
            <a:extLst>
              <a:ext uri="{FF2B5EF4-FFF2-40B4-BE49-F238E27FC236}">
                <a16:creationId xmlns:a16="http://schemas.microsoft.com/office/drawing/2014/main" id="{C25279A5-EE67-4EE9-8435-3B04BEEB6E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" y="0"/>
            <a:ext cx="12190911" cy="685800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FDF448A2-C3DA-4F8D-AE6F-28FE877142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304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1A75D6-DDFE-4D8B-82F3-A547027C12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494303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274C0B-F240-45E2-8047-548F7DDB4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90333"/>
            <a:ext cx="8842342" cy="1329180"/>
          </a:xfrm>
        </p:spPr>
        <p:txBody>
          <a:bodyPr anchor="ctr" anchorCtr="0">
            <a:normAutofit/>
          </a:bodyPr>
          <a:lstStyle>
            <a:lvl1pPr algn="ctr">
              <a:defRPr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84483A-2FFB-4D6C-9CBA-D8A98609F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2510" y="4675695"/>
            <a:ext cx="7299490" cy="148943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F6CF2-C480-4E7E-9003-0127B3FDC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0536" y="6627137"/>
            <a:ext cx="1130929" cy="230863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57B228D8-E3C4-4D8C-A2CF-3AEF846A71C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ABFA117-7DDF-49B6-920B-0E75C4045DCC}"/>
              </a:ext>
            </a:extLst>
          </p:cNvPr>
          <p:cNvGrpSpPr/>
          <p:nvPr userDrawn="1"/>
        </p:nvGrpSpPr>
        <p:grpSpPr>
          <a:xfrm>
            <a:off x="1637401" y="6165804"/>
            <a:ext cx="1718542" cy="555399"/>
            <a:chOff x="2617788" y="-655637"/>
            <a:chExt cx="1876425" cy="606424"/>
          </a:xfrm>
          <a:solidFill>
            <a:schemeClr val="bg1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84759145-559F-463A-92E7-8B11075D3A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4500" y="-549275"/>
              <a:ext cx="88900" cy="107950"/>
            </a:xfrm>
            <a:custGeom>
              <a:avLst/>
              <a:gdLst>
                <a:gd name="T0" fmla="*/ 43 w 56"/>
                <a:gd name="T1" fmla="*/ 40 h 68"/>
                <a:gd name="T2" fmla="*/ 7 w 56"/>
                <a:gd name="T3" fmla="*/ 0 h 68"/>
                <a:gd name="T4" fmla="*/ 7 w 56"/>
                <a:gd name="T5" fmla="*/ 0 h 68"/>
                <a:gd name="T6" fmla="*/ 0 w 56"/>
                <a:gd name="T7" fmla="*/ 0 h 68"/>
                <a:gd name="T8" fmla="*/ 0 w 56"/>
                <a:gd name="T9" fmla="*/ 68 h 68"/>
                <a:gd name="T10" fmla="*/ 12 w 56"/>
                <a:gd name="T11" fmla="*/ 68 h 68"/>
                <a:gd name="T12" fmla="*/ 12 w 56"/>
                <a:gd name="T13" fmla="*/ 25 h 68"/>
                <a:gd name="T14" fmla="*/ 50 w 56"/>
                <a:gd name="T15" fmla="*/ 68 h 68"/>
                <a:gd name="T16" fmla="*/ 50 w 56"/>
                <a:gd name="T17" fmla="*/ 68 h 68"/>
                <a:gd name="T18" fmla="*/ 56 w 56"/>
                <a:gd name="T19" fmla="*/ 68 h 68"/>
                <a:gd name="T20" fmla="*/ 56 w 56"/>
                <a:gd name="T21" fmla="*/ 0 h 68"/>
                <a:gd name="T22" fmla="*/ 43 w 56"/>
                <a:gd name="T23" fmla="*/ 0 h 68"/>
                <a:gd name="T24" fmla="*/ 43 w 56"/>
                <a:gd name="T25" fmla="*/ 4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68">
                  <a:moveTo>
                    <a:pt x="43" y="4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2" y="68"/>
                  </a:lnTo>
                  <a:lnTo>
                    <a:pt x="12" y="25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6" y="68"/>
                  </a:lnTo>
                  <a:lnTo>
                    <a:pt x="56" y="0"/>
                  </a:lnTo>
                  <a:lnTo>
                    <a:pt x="43" y="0"/>
                  </a:lnTo>
                  <a:lnTo>
                    <a:pt x="43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7C8964FA-0D3B-42ED-91C5-A2C713D326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8325" y="-549275"/>
              <a:ext cx="76200" cy="107950"/>
            </a:xfrm>
            <a:custGeom>
              <a:avLst/>
              <a:gdLst>
                <a:gd name="T0" fmla="*/ 12 w 48"/>
                <a:gd name="T1" fmla="*/ 40 h 68"/>
                <a:gd name="T2" fmla="*/ 41 w 48"/>
                <a:gd name="T3" fmla="*/ 40 h 68"/>
                <a:gd name="T4" fmla="*/ 41 w 48"/>
                <a:gd name="T5" fmla="*/ 29 h 68"/>
                <a:gd name="T6" fmla="*/ 12 w 48"/>
                <a:gd name="T7" fmla="*/ 29 h 68"/>
                <a:gd name="T8" fmla="*/ 12 w 48"/>
                <a:gd name="T9" fmla="*/ 11 h 68"/>
                <a:gd name="T10" fmla="*/ 46 w 48"/>
                <a:gd name="T11" fmla="*/ 11 h 68"/>
                <a:gd name="T12" fmla="*/ 46 w 48"/>
                <a:gd name="T13" fmla="*/ 0 h 68"/>
                <a:gd name="T14" fmla="*/ 0 w 48"/>
                <a:gd name="T15" fmla="*/ 0 h 68"/>
                <a:gd name="T16" fmla="*/ 0 w 48"/>
                <a:gd name="T17" fmla="*/ 68 h 68"/>
                <a:gd name="T18" fmla="*/ 48 w 48"/>
                <a:gd name="T19" fmla="*/ 68 h 68"/>
                <a:gd name="T20" fmla="*/ 48 w 48"/>
                <a:gd name="T21" fmla="*/ 56 h 68"/>
                <a:gd name="T22" fmla="*/ 12 w 48"/>
                <a:gd name="T23" fmla="*/ 56 h 68"/>
                <a:gd name="T24" fmla="*/ 12 w 48"/>
                <a:gd name="T25" fmla="*/ 4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68">
                  <a:moveTo>
                    <a:pt x="12" y="40"/>
                  </a:moveTo>
                  <a:lnTo>
                    <a:pt x="41" y="40"/>
                  </a:lnTo>
                  <a:lnTo>
                    <a:pt x="41" y="29"/>
                  </a:lnTo>
                  <a:lnTo>
                    <a:pt x="12" y="29"/>
                  </a:lnTo>
                  <a:lnTo>
                    <a:pt x="12" y="11"/>
                  </a:lnTo>
                  <a:lnTo>
                    <a:pt x="46" y="11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48" y="68"/>
                  </a:lnTo>
                  <a:lnTo>
                    <a:pt x="48" y="56"/>
                  </a:lnTo>
                  <a:lnTo>
                    <a:pt x="12" y="56"/>
                  </a:lnTo>
                  <a:lnTo>
                    <a:pt x="12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7D3B1410-8DCC-4BE3-B1F7-A031270797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3100" y="-549275"/>
              <a:ext cx="76200" cy="107950"/>
            </a:xfrm>
            <a:custGeom>
              <a:avLst/>
              <a:gdLst>
                <a:gd name="T0" fmla="*/ 13 w 48"/>
                <a:gd name="T1" fmla="*/ 0 h 68"/>
                <a:gd name="T2" fmla="*/ 0 w 48"/>
                <a:gd name="T3" fmla="*/ 0 h 68"/>
                <a:gd name="T4" fmla="*/ 0 w 48"/>
                <a:gd name="T5" fmla="*/ 67 h 68"/>
                <a:gd name="T6" fmla="*/ 0 w 48"/>
                <a:gd name="T7" fmla="*/ 68 h 68"/>
                <a:gd name="T8" fmla="*/ 48 w 48"/>
                <a:gd name="T9" fmla="*/ 68 h 68"/>
                <a:gd name="T10" fmla="*/ 48 w 48"/>
                <a:gd name="T11" fmla="*/ 55 h 68"/>
                <a:gd name="T12" fmla="*/ 13 w 48"/>
                <a:gd name="T13" fmla="*/ 55 h 68"/>
                <a:gd name="T14" fmla="*/ 13 w 48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68">
                  <a:moveTo>
                    <a:pt x="13" y="0"/>
                  </a:moveTo>
                  <a:lnTo>
                    <a:pt x="0" y="0"/>
                  </a:lnTo>
                  <a:lnTo>
                    <a:pt x="0" y="67"/>
                  </a:lnTo>
                  <a:lnTo>
                    <a:pt x="0" y="68"/>
                  </a:lnTo>
                  <a:lnTo>
                    <a:pt x="48" y="68"/>
                  </a:lnTo>
                  <a:lnTo>
                    <a:pt x="48" y="55"/>
                  </a:lnTo>
                  <a:lnTo>
                    <a:pt x="13" y="55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E377A723-FAC2-4560-BA97-8BEB7D42F9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1525" y="-550863"/>
              <a:ext cx="84137" cy="111125"/>
            </a:xfrm>
            <a:custGeom>
              <a:avLst/>
              <a:gdLst>
                <a:gd name="T0" fmla="*/ 35 w 68"/>
                <a:gd name="T1" fmla="*/ 34 h 89"/>
                <a:gd name="T2" fmla="*/ 33 w 68"/>
                <a:gd name="T3" fmla="*/ 34 h 89"/>
                <a:gd name="T4" fmla="*/ 15 w 68"/>
                <a:gd name="T5" fmla="*/ 25 h 89"/>
                <a:gd name="T6" fmla="*/ 34 w 68"/>
                <a:gd name="T7" fmla="*/ 15 h 89"/>
                <a:gd name="T8" fmla="*/ 61 w 68"/>
                <a:gd name="T9" fmla="*/ 23 h 89"/>
                <a:gd name="T10" fmla="*/ 61 w 68"/>
                <a:gd name="T11" fmla="*/ 24 h 89"/>
                <a:gd name="T12" fmla="*/ 66 w 68"/>
                <a:gd name="T13" fmla="*/ 11 h 89"/>
                <a:gd name="T14" fmla="*/ 66 w 68"/>
                <a:gd name="T15" fmla="*/ 10 h 89"/>
                <a:gd name="T16" fmla="*/ 34 w 68"/>
                <a:gd name="T17" fmla="*/ 0 h 89"/>
                <a:gd name="T18" fmla="*/ 0 w 68"/>
                <a:gd name="T19" fmla="*/ 26 h 89"/>
                <a:gd name="T20" fmla="*/ 31 w 68"/>
                <a:gd name="T21" fmla="*/ 51 h 89"/>
                <a:gd name="T22" fmla="*/ 52 w 68"/>
                <a:gd name="T23" fmla="*/ 61 h 89"/>
                <a:gd name="T24" fmla="*/ 32 w 68"/>
                <a:gd name="T25" fmla="*/ 74 h 89"/>
                <a:gd name="T26" fmla="*/ 6 w 68"/>
                <a:gd name="T27" fmla="*/ 63 h 89"/>
                <a:gd name="T28" fmla="*/ 6 w 68"/>
                <a:gd name="T29" fmla="*/ 63 h 89"/>
                <a:gd name="T30" fmla="*/ 0 w 68"/>
                <a:gd name="T31" fmla="*/ 77 h 89"/>
                <a:gd name="T32" fmla="*/ 1 w 68"/>
                <a:gd name="T33" fmla="*/ 77 h 89"/>
                <a:gd name="T34" fmla="*/ 33 w 68"/>
                <a:gd name="T35" fmla="*/ 89 h 89"/>
                <a:gd name="T36" fmla="*/ 68 w 68"/>
                <a:gd name="T37" fmla="*/ 61 h 89"/>
                <a:gd name="T38" fmla="*/ 35 w 68"/>
                <a:gd name="T39" fmla="*/ 3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89">
                  <a:moveTo>
                    <a:pt x="35" y="34"/>
                  </a:moveTo>
                  <a:cubicBezTo>
                    <a:pt x="35" y="34"/>
                    <a:pt x="34" y="34"/>
                    <a:pt x="33" y="34"/>
                  </a:cubicBezTo>
                  <a:cubicBezTo>
                    <a:pt x="27" y="34"/>
                    <a:pt x="15" y="33"/>
                    <a:pt x="15" y="25"/>
                  </a:cubicBezTo>
                  <a:cubicBezTo>
                    <a:pt x="15" y="20"/>
                    <a:pt x="20" y="15"/>
                    <a:pt x="34" y="15"/>
                  </a:cubicBezTo>
                  <a:cubicBezTo>
                    <a:pt x="43" y="15"/>
                    <a:pt x="53" y="18"/>
                    <a:pt x="61" y="23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56" y="3"/>
                    <a:pt x="45" y="0"/>
                    <a:pt x="34" y="0"/>
                  </a:cubicBezTo>
                  <a:cubicBezTo>
                    <a:pt x="17" y="0"/>
                    <a:pt x="0" y="6"/>
                    <a:pt x="0" y="26"/>
                  </a:cubicBezTo>
                  <a:cubicBezTo>
                    <a:pt x="0" y="47"/>
                    <a:pt x="18" y="49"/>
                    <a:pt x="31" y="51"/>
                  </a:cubicBezTo>
                  <a:cubicBezTo>
                    <a:pt x="42" y="52"/>
                    <a:pt x="52" y="54"/>
                    <a:pt x="52" y="61"/>
                  </a:cubicBezTo>
                  <a:cubicBezTo>
                    <a:pt x="52" y="71"/>
                    <a:pt x="39" y="74"/>
                    <a:pt x="32" y="74"/>
                  </a:cubicBezTo>
                  <a:cubicBezTo>
                    <a:pt x="25" y="74"/>
                    <a:pt x="17" y="70"/>
                    <a:pt x="6" y="63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2" y="85"/>
                    <a:pt x="20" y="89"/>
                    <a:pt x="33" y="89"/>
                  </a:cubicBezTo>
                  <a:cubicBezTo>
                    <a:pt x="49" y="89"/>
                    <a:pt x="68" y="82"/>
                    <a:pt x="68" y="61"/>
                  </a:cubicBezTo>
                  <a:cubicBezTo>
                    <a:pt x="68" y="38"/>
                    <a:pt x="47" y="36"/>
                    <a:pt x="35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8FBC3984-5F52-47D7-8825-5ED3B72A5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24238" y="-552450"/>
              <a:ext cx="106362" cy="114300"/>
            </a:xfrm>
            <a:custGeom>
              <a:avLst/>
              <a:gdLst>
                <a:gd name="T0" fmla="*/ 43 w 86"/>
                <a:gd name="T1" fmla="*/ 0 h 91"/>
                <a:gd name="T2" fmla="*/ 0 w 86"/>
                <a:gd name="T3" fmla="*/ 46 h 91"/>
                <a:gd name="T4" fmla="*/ 14 w 86"/>
                <a:gd name="T5" fmla="*/ 80 h 91"/>
                <a:gd name="T6" fmla="*/ 43 w 86"/>
                <a:gd name="T7" fmla="*/ 91 h 91"/>
                <a:gd name="T8" fmla="*/ 86 w 86"/>
                <a:gd name="T9" fmla="*/ 46 h 91"/>
                <a:gd name="T10" fmla="*/ 72 w 86"/>
                <a:gd name="T11" fmla="*/ 12 h 91"/>
                <a:gd name="T12" fmla="*/ 43 w 86"/>
                <a:gd name="T13" fmla="*/ 0 h 91"/>
                <a:gd name="T14" fmla="*/ 43 w 86"/>
                <a:gd name="T15" fmla="*/ 16 h 91"/>
                <a:gd name="T16" fmla="*/ 71 w 86"/>
                <a:gd name="T17" fmla="*/ 46 h 91"/>
                <a:gd name="T18" fmla="*/ 43 w 86"/>
                <a:gd name="T19" fmla="*/ 75 h 91"/>
                <a:gd name="T20" fmla="*/ 15 w 86"/>
                <a:gd name="T21" fmla="*/ 46 h 91"/>
                <a:gd name="T22" fmla="*/ 43 w 86"/>
                <a:gd name="T23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91">
                  <a:moveTo>
                    <a:pt x="43" y="0"/>
                  </a:moveTo>
                  <a:cubicBezTo>
                    <a:pt x="22" y="0"/>
                    <a:pt x="0" y="15"/>
                    <a:pt x="0" y="46"/>
                  </a:cubicBezTo>
                  <a:cubicBezTo>
                    <a:pt x="0" y="63"/>
                    <a:pt x="7" y="74"/>
                    <a:pt x="14" y="80"/>
                  </a:cubicBezTo>
                  <a:cubicBezTo>
                    <a:pt x="22" y="87"/>
                    <a:pt x="32" y="91"/>
                    <a:pt x="43" y="91"/>
                  </a:cubicBezTo>
                  <a:cubicBezTo>
                    <a:pt x="65" y="91"/>
                    <a:pt x="86" y="76"/>
                    <a:pt x="86" y="46"/>
                  </a:cubicBezTo>
                  <a:cubicBezTo>
                    <a:pt x="86" y="29"/>
                    <a:pt x="79" y="18"/>
                    <a:pt x="72" y="12"/>
                  </a:cubicBezTo>
                  <a:cubicBezTo>
                    <a:pt x="65" y="5"/>
                    <a:pt x="54" y="0"/>
                    <a:pt x="43" y="0"/>
                  </a:cubicBezTo>
                  <a:close/>
                  <a:moveTo>
                    <a:pt x="43" y="16"/>
                  </a:moveTo>
                  <a:cubicBezTo>
                    <a:pt x="59" y="16"/>
                    <a:pt x="71" y="29"/>
                    <a:pt x="71" y="46"/>
                  </a:cubicBezTo>
                  <a:cubicBezTo>
                    <a:pt x="71" y="63"/>
                    <a:pt x="59" y="75"/>
                    <a:pt x="43" y="75"/>
                  </a:cubicBezTo>
                  <a:cubicBezTo>
                    <a:pt x="27" y="75"/>
                    <a:pt x="15" y="63"/>
                    <a:pt x="15" y="46"/>
                  </a:cubicBezTo>
                  <a:cubicBezTo>
                    <a:pt x="15" y="29"/>
                    <a:pt x="27" y="16"/>
                    <a:pt x="4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96901F2B-817A-44F7-BCFB-2031DA32DA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9175" y="-549275"/>
              <a:ext cx="88900" cy="107950"/>
            </a:xfrm>
            <a:custGeom>
              <a:avLst/>
              <a:gdLst>
                <a:gd name="T0" fmla="*/ 44 w 56"/>
                <a:gd name="T1" fmla="*/ 40 h 68"/>
                <a:gd name="T2" fmla="*/ 8 w 56"/>
                <a:gd name="T3" fmla="*/ 0 h 68"/>
                <a:gd name="T4" fmla="*/ 8 w 56"/>
                <a:gd name="T5" fmla="*/ 0 h 68"/>
                <a:gd name="T6" fmla="*/ 0 w 56"/>
                <a:gd name="T7" fmla="*/ 0 h 68"/>
                <a:gd name="T8" fmla="*/ 0 w 56"/>
                <a:gd name="T9" fmla="*/ 68 h 68"/>
                <a:gd name="T10" fmla="*/ 13 w 56"/>
                <a:gd name="T11" fmla="*/ 68 h 68"/>
                <a:gd name="T12" fmla="*/ 13 w 56"/>
                <a:gd name="T13" fmla="*/ 25 h 68"/>
                <a:gd name="T14" fmla="*/ 51 w 56"/>
                <a:gd name="T15" fmla="*/ 68 h 68"/>
                <a:gd name="T16" fmla="*/ 51 w 56"/>
                <a:gd name="T17" fmla="*/ 68 h 68"/>
                <a:gd name="T18" fmla="*/ 56 w 56"/>
                <a:gd name="T19" fmla="*/ 68 h 68"/>
                <a:gd name="T20" fmla="*/ 56 w 56"/>
                <a:gd name="T21" fmla="*/ 0 h 68"/>
                <a:gd name="T22" fmla="*/ 44 w 56"/>
                <a:gd name="T23" fmla="*/ 0 h 68"/>
                <a:gd name="T24" fmla="*/ 44 w 56"/>
                <a:gd name="T25" fmla="*/ 4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68">
                  <a:moveTo>
                    <a:pt x="44" y="4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3" y="68"/>
                  </a:lnTo>
                  <a:lnTo>
                    <a:pt x="13" y="25"/>
                  </a:lnTo>
                  <a:lnTo>
                    <a:pt x="51" y="68"/>
                  </a:lnTo>
                  <a:lnTo>
                    <a:pt x="51" y="68"/>
                  </a:lnTo>
                  <a:lnTo>
                    <a:pt x="56" y="68"/>
                  </a:lnTo>
                  <a:lnTo>
                    <a:pt x="56" y="0"/>
                  </a:lnTo>
                  <a:lnTo>
                    <a:pt x="44" y="0"/>
                  </a:lnTo>
                  <a:lnTo>
                    <a:pt x="44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F3E10D50-F1CC-45FE-BFA7-85DA46BF86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8563" y="-549275"/>
              <a:ext cx="115887" cy="107950"/>
            </a:xfrm>
            <a:custGeom>
              <a:avLst/>
              <a:gdLst>
                <a:gd name="T0" fmla="*/ 69 w 73"/>
                <a:gd name="T1" fmla="*/ 0 h 68"/>
                <a:gd name="T2" fmla="*/ 62 w 73"/>
                <a:gd name="T3" fmla="*/ 0 h 68"/>
                <a:gd name="T4" fmla="*/ 36 w 73"/>
                <a:gd name="T5" fmla="*/ 46 h 68"/>
                <a:gd name="T6" fmla="*/ 12 w 73"/>
                <a:gd name="T7" fmla="*/ 0 h 68"/>
                <a:gd name="T8" fmla="*/ 5 w 73"/>
                <a:gd name="T9" fmla="*/ 0 h 68"/>
                <a:gd name="T10" fmla="*/ 0 w 73"/>
                <a:gd name="T11" fmla="*/ 68 h 68"/>
                <a:gd name="T12" fmla="*/ 11 w 73"/>
                <a:gd name="T13" fmla="*/ 68 h 68"/>
                <a:gd name="T14" fmla="*/ 15 w 73"/>
                <a:gd name="T15" fmla="*/ 29 h 68"/>
                <a:gd name="T16" fmla="*/ 34 w 73"/>
                <a:gd name="T17" fmla="*/ 66 h 68"/>
                <a:gd name="T18" fmla="*/ 34 w 73"/>
                <a:gd name="T19" fmla="*/ 66 h 68"/>
                <a:gd name="T20" fmla="*/ 38 w 73"/>
                <a:gd name="T21" fmla="*/ 66 h 68"/>
                <a:gd name="T22" fmla="*/ 58 w 73"/>
                <a:gd name="T23" fmla="*/ 29 h 68"/>
                <a:gd name="T24" fmla="*/ 62 w 73"/>
                <a:gd name="T25" fmla="*/ 67 h 68"/>
                <a:gd name="T26" fmla="*/ 62 w 73"/>
                <a:gd name="T27" fmla="*/ 68 h 68"/>
                <a:gd name="T28" fmla="*/ 73 w 73"/>
                <a:gd name="T29" fmla="*/ 68 h 68"/>
                <a:gd name="T30" fmla="*/ 69 w 73"/>
                <a:gd name="T31" fmla="*/ 0 h 68"/>
                <a:gd name="T32" fmla="*/ 69 w 73"/>
                <a:gd name="T3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68">
                  <a:moveTo>
                    <a:pt x="69" y="0"/>
                  </a:moveTo>
                  <a:lnTo>
                    <a:pt x="62" y="0"/>
                  </a:lnTo>
                  <a:lnTo>
                    <a:pt x="36" y="46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68"/>
                  </a:lnTo>
                  <a:lnTo>
                    <a:pt x="11" y="68"/>
                  </a:lnTo>
                  <a:lnTo>
                    <a:pt x="15" y="29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8" y="66"/>
                  </a:lnTo>
                  <a:lnTo>
                    <a:pt x="58" y="29"/>
                  </a:lnTo>
                  <a:lnTo>
                    <a:pt x="62" y="67"/>
                  </a:lnTo>
                  <a:lnTo>
                    <a:pt x="62" y="68"/>
                  </a:lnTo>
                  <a:lnTo>
                    <a:pt x="73" y="68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317ADCCE-9701-4CB8-B655-187682F49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7788" y="-549275"/>
              <a:ext cx="90487" cy="109537"/>
            </a:xfrm>
            <a:custGeom>
              <a:avLst/>
              <a:gdLst>
                <a:gd name="T0" fmla="*/ 57 w 73"/>
                <a:gd name="T1" fmla="*/ 43 h 87"/>
                <a:gd name="T2" fmla="*/ 37 w 73"/>
                <a:gd name="T3" fmla="*/ 71 h 87"/>
                <a:gd name="T4" fmla="*/ 16 w 73"/>
                <a:gd name="T5" fmla="*/ 43 h 87"/>
                <a:gd name="T6" fmla="*/ 16 w 73"/>
                <a:gd name="T7" fmla="*/ 0 h 87"/>
                <a:gd name="T8" fmla="*/ 0 w 73"/>
                <a:gd name="T9" fmla="*/ 0 h 87"/>
                <a:gd name="T10" fmla="*/ 0 w 73"/>
                <a:gd name="T11" fmla="*/ 43 h 87"/>
                <a:gd name="T12" fmla="*/ 12 w 73"/>
                <a:gd name="T13" fmla="*/ 77 h 87"/>
                <a:gd name="T14" fmla="*/ 37 w 73"/>
                <a:gd name="T15" fmla="*/ 87 h 87"/>
                <a:gd name="T16" fmla="*/ 73 w 73"/>
                <a:gd name="T17" fmla="*/ 42 h 87"/>
                <a:gd name="T18" fmla="*/ 73 w 73"/>
                <a:gd name="T19" fmla="*/ 0 h 87"/>
                <a:gd name="T20" fmla="*/ 57 w 73"/>
                <a:gd name="T21" fmla="*/ 0 h 87"/>
                <a:gd name="T22" fmla="*/ 57 w 73"/>
                <a:gd name="T2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87">
                  <a:moveTo>
                    <a:pt x="57" y="43"/>
                  </a:moveTo>
                  <a:cubicBezTo>
                    <a:pt x="57" y="68"/>
                    <a:pt x="43" y="71"/>
                    <a:pt x="37" y="71"/>
                  </a:cubicBezTo>
                  <a:cubicBezTo>
                    <a:pt x="28" y="71"/>
                    <a:pt x="16" y="68"/>
                    <a:pt x="16" y="4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8"/>
                    <a:pt x="4" y="70"/>
                    <a:pt x="12" y="77"/>
                  </a:cubicBezTo>
                  <a:cubicBezTo>
                    <a:pt x="18" y="84"/>
                    <a:pt x="27" y="87"/>
                    <a:pt x="37" y="87"/>
                  </a:cubicBezTo>
                  <a:cubicBezTo>
                    <a:pt x="59" y="87"/>
                    <a:pt x="73" y="70"/>
                    <a:pt x="73" y="4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75C98694-E7BB-4B02-9735-9DA4B3B94B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11613" y="-549275"/>
              <a:ext cx="76200" cy="107950"/>
            </a:xfrm>
            <a:custGeom>
              <a:avLst/>
              <a:gdLst>
                <a:gd name="T0" fmla="*/ 13 w 48"/>
                <a:gd name="T1" fmla="*/ 0 h 68"/>
                <a:gd name="T2" fmla="*/ 0 w 48"/>
                <a:gd name="T3" fmla="*/ 0 h 68"/>
                <a:gd name="T4" fmla="*/ 0 w 48"/>
                <a:gd name="T5" fmla="*/ 67 h 68"/>
                <a:gd name="T6" fmla="*/ 0 w 48"/>
                <a:gd name="T7" fmla="*/ 68 h 68"/>
                <a:gd name="T8" fmla="*/ 48 w 48"/>
                <a:gd name="T9" fmla="*/ 68 h 68"/>
                <a:gd name="T10" fmla="*/ 48 w 48"/>
                <a:gd name="T11" fmla="*/ 55 h 68"/>
                <a:gd name="T12" fmla="*/ 13 w 48"/>
                <a:gd name="T13" fmla="*/ 55 h 68"/>
                <a:gd name="T14" fmla="*/ 13 w 48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68">
                  <a:moveTo>
                    <a:pt x="13" y="0"/>
                  </a:moveTo>
                  <a:lnTo>
                    <a:pt x="0" y="0"/>
                  </a:lnTo>
                  <a:lnTo>
                    <a:pt x="0" y="67"/>
                  </a:lnTo>
                  <a:lnTo>
                    <a:pt x="0" y="68"/>
                  </a:lnTo>
                  <a:lnTo>
                    <a:pt x="48" y="68"/>
                  </a:lnTo>
                  <a:lnTo>
                    <a:pt x="48" y="55"/>
                  </a:lnTo>
                  <a:lnTo>
                    <a:pt x="13" y="55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6DA6F102-0CD3-4E92-8A6E-1ED1627AAA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7975" y="-549275"/>
              <a:ext cx="76200" cy="107950"/>
            </a:xfrm>
            <a:custGeom>
              <a:avLst/>
              <a:gdLst>
                <a:gd name="T0" fmla="*/ 13 w 48"/>
                <a:gd name="T1" fmla="*/ 0 h 68"/>
                <a:gd name="T2" fmla="*/ 0 w 48"/>
                <a:gd name="T3" fmla="*/ 0 h 68"/>
                <a:gd name="T4" fmla="*/ 0 w 48"/>
                <a:gd name="T5" fmla="*/ 67 h 68"/>
                <a:gd name="T6" fmla="*/ 0 w 48"/>
                <a:gd name="T7" fmla="*/ 68 h 68"/>
                <a:gd name="T8" fmla="*/ 48 w 48"/>
                <a:gd name="T9" fmla="*/ 68 h 68"/>
                <a:gd name="T10" fmla="*/ 48 w 48"/>
                <a:gd name="T11" fmla="*/ 55 h 68"/>
                <a:gd name="T12" fmla="*/ 13 w 48"/>
                <a:gd name="T13" fmla="*/ 55 h 68"/>
                <a:gd name="T14" fmla="*/ 13 w 48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68">
                  <a:moveTo>
                    <a:pt x="13" y="0"/>
                  </a:moveTo>
                  <a:lnTo>
                    <a:pt x="0" y="0"/>
                  </a:lnTo>
                  <a:lnTo>
                    <a:pt x="0" y="67"/>
                  </a:lnTo>
                  <a:lnTo>
                    <a:pt x="0" y="68"/>
                  </a:lnTo>
                  <a:lnTo>
                    <a:pt x="48" y="68"/>
                  </a:lnTo>
                  <a:lnTo>
                    <a:pt x="48" y="55"/>
                  </a:lnTo>
                  <a:lnTo>
                    <a:pt x="13" y="55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5">
              <a:extLst>
                <a:ext uri="{FF2B5EF4-FFF2-40B4-BE49-F238E27FC236}">
                  <a16:creationId xmlns:a16="http://schemas.microsoft.com/office/drawing/2014/main" id="{30C0E342-17FD-47C8-9144-B7968A0AC0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29100" y="-549275"/>
              <a:ext cx="20637" cy="1079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A28B07C6-53DB-48D9-911A-FEF0D0E765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86250" y="-549275"/>
              <a:ext cx="88900" cy="107950"/>
            </a:xfrm>
            <a:custGeom>
              <a:avLst/>
              <a:gdLst>
                <a:gd name="T0" fmla="*/ 43 w 56"/>
                <a:gd name="T1" fmla="*/ 40 h 68"/>
                <a:gd name="T2" fmla="*/ 7 w 56"/>
                <a:gd name="T3" fmla="*/ 0 h 68"/>
                <a:gd name="T4" fmla="*/ 7 w 56"/>
                <a:gd name="T5" fmla="*/ 0 h 68"/>
                <a:gd name="T6" fmla="*/ 0 w 56"/>
                <a:gd name="T7" fmla="*/ 0 h 68"/>
                <a:gd name="T8" fmla="*/ 0 w 56"/>
                <a:gd name="T9" fmla="*/ 68 h 68"/>
                <a:gd name="T10" fmla="*/ 12 w 56"/>
                <a:gd name="T11" fmla="*/ 68 h 68"/>
                <a:gd name="T12" fmla="*/ 12 w 56"/>
                <a:gd name="T13" fmla="*/ 25 h 68"/>
                <a:gd name="T14" fmla="*/ 50 w 56"/>
                <a:gd name="T15" fmla="*/ 68 h 68"/>
                <a:gd name="T16" fmla="*/ 50 w 56"/>
                <a:gd name="T17" fmla="*/ 68 h 68"/>
                <a:gd name="T18" fmla="*/ 56 w 56"/>
                <a:gd name="T19" fmla="*/ 68 h 68"/>
                <a:gd name="T20" fmla="*/ 56 w 56"/>
                <a:gd name="T21" fmla="*/ 0 h 68"/>
                <a:gd name="T22" fmla="*/ 43 w 56"/>
                <a:gd name="T23" fmla="*/ 0 h 68"/>
                <a:gd name="T24" fmla="*/ 43 w 56"/>
                <a:gd name="T25" fmla="*/ 4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68">
                  <a:moveTo>
                    <a:pt x="43" y="4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8"/>
                  </a:lnTo>
                  <a:lnTo>
                    <a:pt x="12" y="68"/>
                  </a:lnTo>
                  <a:lnTo>
                    <a:pt x="12" y="25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6" y="68"/>
                  </a:lnTo>
                  <a:lnTo>
                    <a:pt x="56" y="0"/>
                  </a:lnTo>
                  <a:lnTo>
                    <a:pt x="43" y="0"/>
                  </a:lnTo>
                  <a:lnTo>
                    <a:pt x="43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F5CF7408-0663-4FFB-B753-2D73DA3045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05313" y="-550863"/>
              <a:ext cx="84137" cy="111125"/>
            </a:xfrm>
            <a:custGeom>
              <a:avLst/>
              <a:gdLst>
                <a:gd name="T0" fmla="*/ 35 w 68"/>
                <a:gd name="T1" fmla="*/ 34 h 89"/>
                <a:gd name="T2" fmla="*/ 33 w 68"/>
                <a:gd name="T3" fmla="*/ 34 h 89"/>
                <a:gd name="T4" fmla="*/ 16 w 68"/>
                <a:gd name="T5" fmla="*/ 25 h 89"/>
                <a:gd name="T6" fmla="*/ 34 w 68"/>
                <a:gd name="T7" fmla="*/ 15 h 89"/>
                <a:gd name="T8" fmla="*/ 61 w 68"/>
                <a:gd name="T9" fmla="*/ 23 h 89"/>
                <a:gd name="T10" fmla="*/ 62 w 68"/>
                <a:gd name="T11" fmla="*/ 24 h 89"/>
                <a:gd name="T12" fmla="*/ 66 w 68"/>
                <a:gd name="T13" fmla="*/ 11 h 89"/>
                <a:gd name="T14" fmla="*/ 66 w 68"/>
                <a:gd name="T15" fmla="*/ 10 h 89"/>
                <a:gd name="T16" fmla="*/ 34 w 68"/>
                <a:gd name="T17" fmla="*/ 0 h 89"/>
                <a:gd name="T18" fmla="*/ 0 w 68"/>
                <a:gd name="T19" fmla="*/ 26 h 89"/>
                <a:gd name="T20" fmla="*/ 31 w 68"/>
                <a:gd name="T21" fmla="*/ 51 h 89"/>
                <a:gd name="T22" fmla="*/ 52 w 68"/>
                <a:gd name="T23" fmla="*/ 61 h 89"/>
                <a:gd name="T24" fmla="*/ 32 w 68"/>
                <a:gd name="T25" fmla="*/ 74 h 89"/>
                <a:gd name="T26" fmla="*/ 6 w 68"/>
                <a:gd name="T27" fmla="*/ 63 h 89"/>
                <a:gd name="T28" fmla="*/ 6 w 68"/>
                <a:gd name="T29" fmla="*/ 63 h 89"/>
                <a:gd name="T30" fmla="*/ 1 w 68"/>
                <a:gd name="T31" fmla="*/ 77 h 89"/>
                <a:gd name="T32" fmla="*/ 1 w 68"/>
                <a:gd name="T33" fmla="*/ 77 h 89"/>
                <a:gd name="T34" fmla="*/ 33 w 68"/>
                <a:gd name="T35" fmla="*/ 89 h 89"/>
                <a:gd name="T36" fmla="*/ 68 w 68"/>
                <a:gd name="T37" fmla="*/ 61 h 89"/>
                <a:gd name="T38" fmla="*/ 35 w 68"/>
                <a:gd name="T39" fmla="*/ 3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89">
                  <a:moveTo>
                    <a:pt x="35" y="34"/>
                  </a:moveTo>
                  <a:cubicBezTo>
                    <a:pt x="35" y="34"/>
                    <a:pt x="34" y="34"/>
                    <a:pt x="33" y="34"/>
                  </a:cubicBezTo>
                  <a:cubicBezTo>
                    <a:pt x="27" y="34"/>
                    <a:pt x="16" y="33"/>
                    <a:pt x="16" y="25"/>
                  </a:cubicBezTo>
                  <a:cubicBezTo>
                    <a:pt x="16" y="20"/>
                    <a:pt x="20" y="15"/>
                    <a:pt x="34" y="15"/>
                  </a:cubicBezTo>
                  <a:cubicBezTo>
                    <a:pt x="43" y="15"/>
                    <a:pt x="53" y="18"/>
                    <a:pt x="61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56" y="3"/>
                    <a:pt x="45" y="0"/>
                    <a:pt x="34" y="0"/>
                  </a:cubicBezTo>
                  <a:cubicBezTo>
                    <a:pt x="17" y="0"/>
                    <a:pt x="0" y="6"/>
                    <a:pt x="0" y="26"/>
                  </a:cubicBezTo>
                  <a:cubicBezTo>
                    <a:pt x="0" y="47"/>
                    <a:pt x="18" y="49"/>
                    <a:pt x="31" y="51"/>
                  </a:cubicBezTo>
                  <a:cubicBezTo>
                    <a:pt x="43" y="52"/>
                    <a:pt x="52" y="54"/>
                    <a:pt x="52" y="61"/>
                  </a:cubicBezTo>
                  <a:cubicBezTo>
                    <a:pt x="52" y="71"/>
                    <a:pt x="39" y="74"/>
                    <a:pt x="32" y="74"/>
                  </a:cubicBezTo>
                  <a:cubicBezTo>
                    <a:pt x="25" y="74"/>
                    <a:pt x="17" y="70"/>
                    <a:pt x="6" y="63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2" y="85"/>
                    <a:pt x="20" y="89"/>
                    <a:pt x="33" y="89"/>
                  </a:cubicBezTo>
                  <a:cubicBezTo>
                    <a:pt x="49" y="89"/>
                    <a:pt x="68" y="82"/>
                    <a:pt x="68" y="61"/>
                  </a:cubicBezTo>
                  <a:cubicBezTo>
                    <a:pt x="68" y="38"/>
                    <a:pt x="47" y="36"/>
                    <a:pt x="35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8">
              <a:extLst>
                <a:ext uri="{FF2B5EF4-FFF2-40B4-BE49-F238E27FC236}">
                  <a16:creationId xmlns:a16="http://schemas.microsoft.com/office/drawing/2014/main" id="{D4513145-783F-4F7A-BCD4-8C508583D8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17788" y="-655637"/>
              <a:ext cx="269875" cy="396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B986B329-44B0-482C-B49D-AB7F0C6A45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60650" y="-587375"/>
              <a:ext cx="184150" cy="144462"/>
            </a:xfrm>
            <a:custGeom>
              <a:avLst/>
              <a:gdLst>
                <a:gd name="T0" fmla="*/ 0 w 116"/>
                <a:gd name="T1" fmla="*/ 91 h 91"/>
                <a:gd name="T2" fmla="*/ 0 w 116"/>
                <a:gd name="T3" fmla="*/ 0 h 91"/>
                <a:gd name="T4" fmla="*/ 116 w 116"/>
                <a:gd name="T5" fmla="*/ 0 h 91"/>
                <a:gd name="T6" fmla="*/ 116 w 116"/>
                <a:gd name="T7" fmla="*/ 91 h 91"/>
                <a:gd name="T8" fmla="*/ 92 w 116"/>
                <a:gd name="T9" fmla="*/ 91 h 91"/>
                <a:gd name="T10" fmla="*/ 92 w 116"/>
                <a:gd name="T11" fmla="*/ 24 h 91"/>
                <a:gd name="T12" fmla="*/ 24 w 116"/>
                <a:gd name="T13" fmla="*/ 24 h 91"/>
                <a:gd name="T14" fmla="*/ 24 w 116"/>
                <a:gd name="T15" fmla="*/ 91 h 91"/>
                <a:gd name="T16" fmla="*/ 0 w 116"/>
                <a:gd name="T1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91">
                  <a:moveTo>
                    <a:pt x="0" y="91"/>
                  </a:moveTo>
                  <a:lnTo>
                    <a:pt x="0" y="0"/>
                  </a:lnTo>
                  <a:lnTo>
                    <a:pt x="116" y="0"/>
                  </a:lnTo>
                  <a:lnTo>
                    <a:pt x="116" y="91"/>
                  </a:lnTo>
                  <a:lnTo>
                    <a:pt x="92" y="91"/>
                  </a:lnTo>
                  <a:lnTo>
                    <a:pt x="92" y="24"/>
                  </a:lnTo>
                  <a:lnTo>
                    <a:pt x="24" y="24"/>
                  </a:lnTo>
                  <a:lnTo>
                    <a:pt x="24" y="91"/>
                  </a:lnTo>
                  <a:lnTo>
                    <a:pt x="0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0">
              <a:extLst>
                <a:ext uri="{FF2B5EF4-FFF2-40B4-BE49-F238E27FC236}">
                  <a16:creationId xmlns:a16="http://schemas.microsoft.com/office/drawing/2014/main" id="{94AC6F87-276B-480B-86F8-198928A4D5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33675" y="-520700"/>
              <a:ext cx="38100" cy="777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21">
              <a:extLst>
                <a:ext uri="{FF2B5EF4-FFF2-40B4-BE49-F238E27FC236}">
                  <a16:creationId xmlns:a16="http://schemas.microsoft.com/office/drawing/2014/main" id="{F6BF5EE0-FD44-4920-932E-1BFB0380A36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624138" y="-327025"/>
              <a:ext cx="1870075" cy="0"/>
            </a:xfrm>
            <a:prstGeom prst="line">
              <a:avLst/>
            </a:prstGeom>
            <a:grpFill/>
            <a:ln w="9525" cap="flat">
              <a:solidFill>
                <a:srgbClr val="9E9DA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22">
              <a:extLst>
                <a:ext uri="{FF2B5EF4-FFF2-40B4-BE49-F238E27FC236}">
                  <a16:creationId xmlns:a16="http://schemas.microsoft.com/office/drawing/2014/main" id="{8B7199D3-E082-4811-8CB7-8449B5358D4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624138" y="-49213"/>
              <a:ext cx="1870075" cy="0"/>
            </a:xfrm>
            <a:prstGeom prst="line">
              <a:avLst/>
            </a:prstGeom>
            <a:grpFill/>
            <a:ln w="9525" cap="flat">
              <a:solidFill>
                <a:srgbClr val="9E9DA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B2365114-B8AC-49C6-9036-86D70EEB56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98763" y="-230188"/>
              <a:ext cx="80962" cy="80962"/>
            </a:xfrm>
            <a:custGeom>
              <a:avLst/>
              <a:gdLst>
                <a:gd name="T0" fmla="*/ 40 w 51"/>
                <a:gd name="T1" fmla="*/ 51 h 51"/>
                <a:gd name="T2" fmla="*/ 36 w 51"/>
                <a:gd name="T3" fmla="*/ 42 h 51"/>
                <a:gd name="T4" fmla="*/ 15 w 51"/>
                <a:gd name="T5" fmla="*/ 42 h 51"/>
                <a:gd name="T6" fmla="*/ 12 w 51"/>
                <a:gd name="T7" fmla="*/ 51 h 51"/>
                <a:gd name="T8" fmla="*/ 0 w 51"/>
                <a:gd name="T9" fmla="*/ 51 h 51"/>
                <a:gd name="T10" fmla="*/ 22 w 51"/>
                <a:gd name="T11" fmla="*/ 0 h 51"/>
                <a:gd name="T12" fmla="*/ 30 w 51"/>
                <a:gd name="T13" fmla="*/ 0 h 51"/>
                <a:gd name="T14" fmla="*/ 51 w 51"/>
                <a:gd name="T15" fmla="*/ 51 h 51"/>
                <a:gd name="T16" fmla="*/ 40 w 51"/>
                <a:gd name="T17" fmla="*/ 51 h 51"/>
                <a:gd name="T18" fmla="*/ 26 w 51"/>
                <a:gd name="T19" fmla="*/ 16 h 51"/>
                <a:gd name="T20" fmla="*/ 19 w 51"/>
                <a:gd name="T21" fmla="*/ 32 h 51"/>
                <a:gd name="T22" fmla="*/ 32 w 51"/>
                <a:gd name="T23" fmla="*/ 32 h 51"/>
                <a:gd name="T24" fmla="*/ 26 w 51"/>
                <a:gd name="T25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1">
                  <a:moveTo>
                    <a:pt x="40" y="51"/>
                  </a:moveTo>
                  <a:lnTo>
                    <a:pt x="36" y="42"/>
                  </a:lnTo>
                  <a:lnTo>
                    <a:pt x="15" y="42"/>
                  </a:lnTo>
                  <a:lnTo>
                    <a:pt x="12" y="51"/>
                  </a:lnTo>
                  <a:lnTo>
                    <a:pt x="0" y="51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51" y="51"/>
                  </a:lnTo>
                  <a:lnTo>
                    <a:pt x="40" y="51"/>
                  </a:lnTo>
                  <a:close/>
                  <a:moveTo>
                    <a:pt x="26" y="16"/>
                  </a:moveTo>
                  <a:lnTo>
                    <a:pt x="19" y="32"/>
                  </a:lnTo>
                  <a:lnTo>
                    <a:pt x="32" y="32"/>
                  </a:lnTo>
                  <a:lnTo>
                    <a:pt x="2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A8B3C327-125E-4E26-B0F0-4AE04C434A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4488" y="-230188"/>
              <a:ext cx="71437" cy="82550"/>
            </a:xfrm>
            <a:custGeom>
              <a:avLst/>
              <a:gdLst>
                <a:gd name="T0" fmla="*/ 30 w 58"/>
                <a:gd name="T1" fmla="*/ 66 h 66"/>
                <a:gd name="T2" fmla="*/ 1 w 58"/>
                <a:gd name="T3" fmla="*/ 33 h 66"/>
                <a:gd name="T4" fmla="*/ 1 w 58"/>
                <a:gd name="T5" fmla="*/ 0 h 66"/>
                <a:gd name="T6" fmla="*/ 15 w 58"/>
                <a:gd name="T7" fmla="*/ 0 h 66"/>
                <a:gd name="T8" fmla="*/ 15 w 58"/>
                <a:gd name="T9" fmla="*/ 31 h 66"/>
                <a:gd name="T10" fmla="*/ 30 w 58"/>
                <a:gd name="T11" fmla="*/ 52 h 66"/>
                <a:gd name="T12" fmla="*/ 44 w 58"/>
                <a:gd name="T13" fmla="*/ 31 h 66"/>
                <a:gd name="T14" fmla="*/ 44 w 58"/>
                <a:gd name="T15" fmla="*/ 0 h 66"/>
                <a:gd name="T16" fmla="*/ 58 w 58"/>
                <a:gd name="T17" fmla="*/ 0 h 66"/>
                <a:gd name="T18" fmla="*/ 58 w 58"/>
                <a:gd name="T19" fmla="*/ 32 h 66"/>
                <a:gd name="T20" fmla="*/ 30 w 58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66">
                  <a:moveTo>
                    <a:pt x="30" y="66"/>
                  </a:moveTo>
                  <a:cubicBezTo>
                    <a:pt x="12" y="66"/>
                    <a:pt x="0" y="53"/>
                    <a:pt x="1" y="33"/>
                  </a:cubicBezTo>
                  <a:cubicBezTo>
                    <a:pt x="1" y="22"/>
                    <a:pt x="1" y="11"/>
                    <a:pt x="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46"/>
                    <a:pt x="21" y="52"/>
                    <a:pt x="30" y="52"/>
                  </a:cubicBezTo>
                  <a:cubicBezTo>
                    <a:pt x="37" y="52"/>
                    <a:pt x="44" y="44"/>
                    <a:pt x="44" y="3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53"/>
                    <a:pt x="47" y="66"/>
                    <a:pt x="30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97A78596-2B48-49A7-A8B2-6651C67CDB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5450" y="-230188"/>
              <a:ext cx="69850" cy="80962"/>
            </a:xfrm>
            <a:custGeom>
              <a:avLst/>
              <a:gdLst>
                <a:gd name="T0" fmla="*/ 28 w 44"/>
                <a:gd name="T1" fmla="*/ 11 h 51"/>
                <a:gd name="T2" fmla="*/ 28 w 44"/>
                <a:gd name="T3" fmla="*/ 51 h 51"/>
                <a:gd name="T4" fmla="*/ 16 w 44"/>
                <a:gd name="T5" fmla="*/ 51 h 51"/>
                <a:gd name="T6" fmla="*/ 16 w 44"/>
                <a:gd name="T7" fmla="*/ 11 h 51"/>
                <a:gd name="T8" fmla="*/ 0 w 44"/>
                <a:gd name="T9" fmla="*/ 11 h 51"/>
                <a:gd name="T10" fmla="*/ 0 w 44"/>
                <a:gd name="T11" fmla="*/ 0 h 51"/>
                <a:gd name="T12" fmla="*/ 44 w 44"/>
                <a:gd name="T13" fmla="*/ 0 h 51"/>
                <a:gd name="T14" fmla="*/ 44 w 44"/>
                <a:gd name="T15" fmla="*/ 11 h 51"/>
                <a:gd name="T16" fmla="*/ 28 w 44"/>
                <a:gd name="T17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51">
                  <a:moveTo>
                    <a:pt x="28" y="11"/>
                  </a:moveTo>
                  <a:lnTo>
                    <a:pt x="28" y="51"/>
                  </a:lnTo>
                  <a:lnTo>
                    <a:pt x="16" y="51"/>
                  </a:lnTo>
                  <a:lnTo>
                    <a:pt x="16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1"/>
                  </a:lnTo>
                  <a:lnTo>
                    <a:pt x="28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C806650C-CFDA-4C9A-B5D1-35A0957EB3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40063" y="-231775"/>
              <a:ext cx="80962" cy="85725"/>
            </a:xfrm>
            <a:custGeom>
              <a:avLst/>
              <a:gdLst>
                <a:gd name="T0" fmla="*/ 33 w 65"/>
                <a:gd name="T1" fmla="*/ 69 h 69"/>
                <a:gd name="T2" fmla="*/ 0 w 65"/>
                <a:gd name="T3" fmla="*/ 35 h 69"/>
                <a:gd name="T4" fmla="*/ 33 w 65"/>
                <a:gd name="T5" fmla="*/ 0 h 69"/>
                <a:gd name="T6" fmla="*/ 65 w 65"/>
                <a:gd name="T7" fmla="*/ 35 h 69"/>
                <a:gd name="T8" fmla="*/ 33 w 65"/>
                <a:gd name="T9" fmla="*/ 69 h 69"/>
                <a:gd name="T10" fmla="*/ 33 w 65"/>
                <a:gd name="T11" fmla="*/ 15 h 69"/>
                <a:gd name="T12" fmla="*/ 14 w 65"/>
                <a:gd name="T13" fmla="*/ 35 h 69"/>
                <a:gd name="T14" fmla="*/ 33 w 65"/>
                <a:gd name="T15" fmla="*/ 55 h 69"/>
                <a:gd name="T16" fmla="*/ 52 w 65"/>
                <a:gd name="T17" fmla="*/ 35 h 69"/>
                <a:gd name="T18" fmla="*/ 33 w 65"/>
                <a:gd name="T19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9">
                  <a:moveTo>
                    <a:pt x="33" y="69"/>
                  </a:moveTo>
                  <a:cubicBezTo>
                    <a:pt x="17" y="69"/>
                    <a:pt x="0" y="58"/>
                    <a:pt x="0" y="35"/>
                  </a:cubicBezTo>
                  <a:cubicBezTo>
                    <a:pt x="0" y="11"/>
                    <a:pt x="17" y="0"/>
                    <a:pt x="33" y="0"/>
                  </a:cubicBezTo>
                  <a:cubicBezTo>
                    <a:pt x="49" y="0"/>
                    <a:pt x="65" y="13"/>
                    <a:pt x="65" y="35"/>
                  </a:cubicBezTo>
                  <a:cubicBezTo>
                    <a:pt x="65" y="58"/>
                    <a:pt x="49" y="69"/>
                    <a:pt x="33" y="69"/>
                  </a:cubicBezTo>
                  <a:close/>
                  <a:moveTo>
                    <a:pt x="33" y="15"/>
                  </a:moveTo>
                  <a:cubicBezTo>
                    <a:pt x="21" y="15"/>
                    <a:pt x="14" y="24"/>
                    <a:pt x="14" y="35"/>
                  </a:cubicBezTo>
                  <a:cubicBezTo>
                    <a:pt x="14" y="46"/>
                    <a:pt x="21" y="55"/>
                    <a:pt x="33" y="55"/>
                  </a:cubicBezTo>
                  <a:cubicBezTo>
                    <a:pt x="45" y="55"/>
                    <a:pt x="52" y="46"/>
                    <a:pt x="52" y="35"/>
                  </a:cubicBezTo>
                  <a:cubicBezTo>
                    <a:pt x="52" y="24"/>
                    <a:pt x="45" y="15"/>
                    <a:pt x="3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id="{C5D36FC1-E1DD-4683-9F85-1E0C09B507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28963" y="-230188"/>
              <a:ext cx="95250" cy="80962"/>
            </a:xfrm>
            <a:custGeom>
              <a:avLst/>
              <a:gdLst>
                <a:gd name="T0" fmla="*/ 49 w 60"/>
                <a:gd name="T1" fmla="*/ 51 h 51"/>
                <a:gd name="T2" fmla="*/ 46 w 60"/>
                <a:gd name="T3" fmla="*/ 25 h 51"/>
                <a:gd name="T4" fmla="*/ 31 w 60"/>
                <a:gd name="T5" fmla="*/ 51 h 51"/>
                <a:gd name="T6" fmla="*/ 27 w 60"/>
                <a:gd name="T7" fmla="*/ 51 h 51"/>
                <a:gd name="T8" fmla="*/ 14 w 60"/>
                <a:gd name="T9" fmla="*/ 25 h 51"/>
                <a:gd name="T10" fmla="*/ 11 w 60"/>
                <a:gd name="T11" fmla="*/ 51 h 51"/>
                <a:gd name="T12" fmla="*/ 0 w 60"/>
                <a:gd name="T13" fmla="*/ 51 h 51"/>
                <a:gd name="T14" fmla="*/ 4 w 60"/>
                <a:gd name="T15" fmla="*/ 0 h 51"/>
                <a:gd name="T16" fmla="*/ 13 w 60"/>
                <a:gd name="T17" fmla="*/ 0 h 51"/>
                <a:gd name="T18" fmla="*/ 30 w 60"/>
                <a:gd name="T19" fmla="*/ 33 h 51"/>
                <a:gd name="T20" fmla="*/ 49 w 60"/>
                <a:gd name="T21" fmla="*/ 0 h 51"/>
                <a:gd name="T22" fmla="*/ 56 w 60"/>
                <a:gd name="T23" fmla="*/ 0 h 51"/>
                <a:gd name="T24" fmla="*/ 60 w 60"/>
                <a:gd name="T25" fmla="*/ 51 h 51"/>
                <a:gd name="T26" fmla="*/ 49 w 60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51">
                  <a:moveTo>
                    <a:pt x="49" y="51"/>
                  </a:moveTo>
                  <a:lnTo>
                    <a:pt x="46" y="25"/>
                  </a:lnTo>
                  <a:lnTo>
                    <a:pt x="31" y="51"/>
                  </a:lnTo>
                  <a:lnTo>
                    <a:pt x="27" y="51"/>
                  </a:lnTo>
                  <a:lnTo>
                    <a:pt x="14" y="25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4" y="0"/>
                  </a:lnTo>
                  <a:lnTo>
                    <a:pt x="13" y="0"/>
                  </a:lnTo>
                  <a:lnTo>
                    <a:pt x="30" y="33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0" y="51"/>
                  </a:lnTo>
                  <a:lnTo>
                    <a:pt x="49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21C2AC96-6129-467A-9DB4-3156822586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3738" y="-231775"/>
              <a:ext cx="80962" cy="85725"/>
            </a:xfrm>
            <a:custGeom>
              <a:avLst/>
              <a:gdLst>
                <a:gd name="T0" fmla="*/ 33 w 65"/>
                <a:gd name="T1" fmla="*/ 69 h 69"/>
                <a:gd name="T2" fmla="*/ 0 w 65"/>
                <a:gd name="T3" fmla="*/ 35 h 69"/>
                <a:gd name="T4" fmla="*/ 33 w 65"/>
                <a:gd name="T5" fmla="*/ 0 h 69"/>
                <a:gd name="T6" fmla="*/ 65 w 65"/>
                <a:gd name="T7" fmla="*/ 35 h 69"/>
                <a:gd name="T8" fmla="*/ 33 w 65"/>
                <a:gd name="T9" fmla="*/ 69 h 69"/>
                <a:gd name="T10" fmla="*/ 33 w 65"/>
                <a:gd name="T11" fmla="*/ 15 h 69"/>
                <a:gd name="T12" fmla="*/ 14 w 65"/>
                <a:gd name="T13" fmla="*/ 35 h 69"/>
                <a:gd name="T14" fmla="*/ 33 w 65"/>
                <a:gd name="T15" fmla="*/ 55 h 69"/>
                <a:gd name="T16" fmla="*/ 51 w 65"/>
                <a:gd name="T17" fmla="*/ 35 h 69"/>
                <a:gd name="T18" fmla="*/ 33 w 65"/>
                <a:gd name="T19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9">
                  <a:moveTo>
                    <a:pt x="33" y="69"/>
                  </a:moveTo>
                  <a:cubicBezTo>
                    <a:pt x="17" y="69"/>
                    <a:pt x="0" y="58"/>
                    <a:pt x="0" y="35"/>
                  </a:cubicBezTo>
                  <a:cubicBezTo>
                    <a:pt x="0" y="11"/>
                    <a:pt x="17" y="0"/>
                    <a:pt x="33" y="0"/>
                  </a:cubicBezTo>
                  <a:cubicBezTo>
                    <a:pt x="49" y="0"/>
                    <a:pt x="65" y="13"/>
                    <a:pt x="65" y="35"/>
                  </a:cubicBezTo>
                  <a:cubicBezTo>
                    <a:pt x="65" y="58"/>
                    <a:pt x="49" y="69"/>
                    <a:pt x="33" y="69"/>
                  </a:cubicBezTo>
                  <a:close/>
                  <a:moveTo>
                    <a:pt x="33" y="15"/>
                  </a:moveTo>
                  <a:cubicBezTo>
                    <a:pt x="20" y="15"/>
                    <a:pt x="14" y="24"/>
                    <a:pt x="14" y="35"/>
                  </a:cubicBezTo>
                  <a:cubicBezTo>
                    <a:pt x="14" y="46"/>
                    <a:pt x="20" y="55"/>
                    <a:pt x="33" y="55"/>
                  </a:cubicBezTo>
                  <a:cubicBezTo>
                    <a:pt x="45" y="55"/>
                    <a:pt x="51" y="46"/>
                    <a:pt x="51" y="35"/>
                  </a:cubicBezTo>
                  <a:cubicBezTo>
                    <a:pt x="51" y="24"/>
                    <a:pt x="45" y="15"/>
                    <a:pt x="3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id="{D570444B-9DC1-4D01-B434-424053F03B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7875" y="-230188"/>
              <a:ext cx="71437" cy="80962"/>
            </a:xfrm>
            <a:custGeom>
              <a:avLst/>
              <a:gdLst>
                <a:gd name="T0" fmla="*/ 29 w 45"/>
                <a:gd name="T1" fmla="*/ 11 h 51"/>
                <a:gd name="T2" fmla="*/ 29 w 45"/>
                <a:gd name="T3" fmla="*/ 51 h 51"/>
                <a:gd name="T4" fmla="*/ 17 w 45"/>
                <a:gd name="T5" fmla="*/ 51 h 51"/>
                <a:gd name="T6" fmla="*/ 17 w 45"/>
                <a:gd name="T7" fmla="*/ 11 h 51"/>
                <a:gd name="T8" fmla="*/ 0 w 45"/>
                <a:gd name="T9" fmla="*/ 11 h 51"/>
                <a:gd name="T10" fmla="*/ 0 w 45"/>
                <a:gd name="T11" fmla="*/ 0 h 51"/>
                <a:gd name="T12" fmla="*/ 45 w 45"/>
                <a:gd name="T13" fmla="*/ 0 h 51"/>
                <a:gd name="T14" fmla="*/ 45 w 45"/>
                <a:gd name="T15" fmla="*/ 11 h 51"/>
                <a:gd name="T16" fmla="*/ 29 w 45"/>
                <a:gd name="T17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1">
                  <a:moveTo>
                    <a:pt x="29" y="11"/>
                  </a:moveTo>
                  <a:lnTo>
                    <a:pt x="29" y="51"/>
                  </a:lnTo>
                  <a:lnTo>
                    <a:pt x="17" y="51"/>
                  </a:lnTo>
                  <a:lnTo>
                    <a:pt x="17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1"/>
                  </a:lnTo>
                  <a:lnTo>
                    <a:pt x="2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30">
              <a:extLst>
                <a:ext uri="{FF2B5EF4-FFF2-40B4-BE49-F238E27FC236}">
                  <a16:creationId xmlns:a16="http://schemas.microsoft.com/office/drawing/2014/main" id="{74183290-BD89-45FE-9CFB-4EB3F3EFA1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00425" y="-230188"/>
              <a:ext cx="17462" cy="809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id="{D6F284AC-B0D1-49AC-B4CE-D00B4C28B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27413" y="-230188"/>
              <a:ext cx="77787" cy="82550"/>
            </a:xfrm>
            <a:custGeom>
              <a:avLst/>
              <a:gdLst>
                <a:gd name="T0" fmla="*/ 29 w 49"/>
                <a:gd name="T1" fmla="*/ 52 h 52"/>
                <a:gd name="T2" fmla="*/ 21 w 49"/>
                <a:gd name="T3" fmla="*/ 52 h 52"/>
                <a:gd name="T4" fmla="*/ 0 w 49"/>
                <a:gd name="T5" fmla="*/ 3 h 52"/>
                <a:gd name="T6" fmla="*/ 0 w 49"/>
                <a:gd name="T7" fmla="*/ 0 h 52"/>
                <a:gd name="T8" fmla="*/ 11 w 49"/>
                <a:gd name="T9" fmla="*/ 0 h 52"/>
                <a:gd name="T10" fmla="*/ 25 w 49"/>
                <a:gd name="T11" fmla="*/ 36 h 52"/>
                <a:gd name="T12" fmla="*/ 38 w 49"/>
                <a:gd name="T13" fmla="*/ 0 h 52"/>
                <a:gd name="T14" fmla="*/ 49 w 49"/>
                <a:gd name="T15" fmla="*/ 0 h 52"/>
                <a:gd name="T16" fmla="*/ 49 w 49"/>
                <a:gd name="T17" fmla="*/ 3 h 52"/>
                <a:gd name="T18" fmla="*/ 29 w 49"/>
                <a:gd name="T1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52">
                  <a:moveTo>
                    <a:pt x="29" y="52"/>
                  </a:moveTo>
                  <a:lnTo>
                    <a:pt x="21" y="52"/>
                  </a:lnTo>
                  <a:lnTo>
                    <a:pt x="0" y="3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36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49" y="3"/>
                  </a:lnTo>
                  <a:lnTo>
                    <a:pt x="29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71E78ACD-CB76-4312-8971-C6DA897AB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14725" y="-230188"/>
              <a:ext cx="58737" cy="80962"/>
            </a:xfrm>
            <a:custGeom>
              <a:avLst/>
              <a:gdLst>
                <a:gd name="T0" fmla="*/ 0 w 47"/>
                <a:gd name="T1" fmla="*/ 65 h 65"/>
                <a:gd name="T2" fmla="*/ 0 w 47"/>
                <a:gd name="T3" fmla="*/ 0 h 65"/>
                <a:gd name="T4" fmla="*/ 46 w 47"/>
                <a:gd name="T5" fmla="*/ 0 h 65"/>
                <a:gd name="T6" fmla="*/ 46 w 47"/>
                <a:gd name="T7" fmla="*/ 14 h 65"/>
                <a:gd name="T8" fmla="*/ 15 w 47"/>
                <a:gd name="T9" fmla="*/ 14 h 65"/>
                <a:gd name="T10" fmla="*/ 14 w 47"/>
                <a:gd name="T11" fmla="*/ 27 h 65"/>
                <a:gd name="T12" fmla="*/ 41 w 47"/>
                <a:gd name="T13" fmla="*/ 27 h 65"/>
                <a:gd name="T14" fmla="*/ 41 w 47"/>
                <a:gd name="T15" fmla="*/ 40 h 65"/>
                <a:gd name="T16" fmla="*/ 15 w 47"/>
                <a:gd name="T17" fmla="*/ 40 h 65"/>
                <a:gd name="T18" fmla="*/ 15 w 47"/>
                <a:gd name="T19" fmla="*/ 52 h 65"/>
                <a:gd name="T20" fmla="*/ 47 w 47"/>
                <a:gd name="T21" fmla="*/ 52 h 65"/>
                <a:gd name="T22" fmla="*/ 47 w 47"/>
                <a:gd name="T23" fmla="*/ 65 h 65"/>
                <a:gd name="T24" fmla="*/ 0 w 47"/>
                <a:gd name="T2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65">
                  <a:moveTo>
                    <a:pt x="0" y="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8"/>
                    <a:pt x="14" y="22"/>
                    <a:pt x="14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65"/>
                    <a:pt x="47" y="65"/>
                    <a:pt x="47" y="65"/>
                  </a:cubicBezTo>
                  <a:lnTo>
                    <a:pt x="0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3">
              <a:extLst>
                <a:ext uri="{FF2B5EF4-FFF2-40B4-BE49-F238E27FC236}">
                  <a16:creationId xmlns:a16="http://schemas.microsoft.com/office/drawing/2014/main" id="{038F2CCD-E688-4114-9F11-FF1AFF92AF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2675" y="-230188"/>
              <a:ext cx="61912" cy="80962"/>
            </a:xfrm>
            <a:custGeom>
              <a:avLst/>
              <a:gdLst>
                <a:gd name="T0" fmla="*/ 0 w 39"/>
                <a:gd name="T1" fmla="*/ 51 h 51"/>
                <a:gd name="T2" fmla="*/ 0 w 39"/>
                <a:gd name="T3" fmla="*/ 0 h 51"/>
                <a:gd name="T4" fmla="*/ 12 w 39"/>
                <a:gd name="T5" fmla="*/ 0 h 51"/>
                <a:gd name="T6" fmla="*/ 12 w 39"/>
                <a:gd name="T7" fmla="*/ 40 h 51"/>
                <a:gd name="T8" fmla="*/ 39 w 39"/>
                <a:gd name="T9" fmla="*/ 40 h 51"/>
                <a:gd name="T10" fmla="*/ 39 w 39"/>
                <a:gd name="T11" fmla="*/ 51 h 51"/>
                <a:gd name="T12" fmla="*/ 0 w 39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1">
                  <a:moveTo>
                    <a:pt x="0" y="51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40"/>
                  </a:lnTo>
                  <a:lnTo>
                    <a:pt x="39" y="40"/>
                  </a:lnTo>
                  <a:lnTo>
                    <a:pt x="39" y="51"/>
                  </a:lnTo>
                  <a:lnTo>
                    <a:pt x="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3836913B-4B46-486A-ADBE-B1AD60681D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90938" y="-230188"/>
              <a:ext cx="79375" cy="80962"/>
            </a:xfrm>
            <a:custGeom>
              <a:avLst/>
              <a:gdLst>
                <a:gd name="T0" fmla="*/ 39 w 50"/>
                <a:gd name="T1" fmla="*/ 51 h 51"/>
                <a:gd name="T2" fmla="*/ 35 w 50"/>
                <a:gd name="T3" fmla="*/ 42 h 51"/>
                <a:gd name="T4" fmla="*/ 15 w 50"/>
                <a:gd name="T5" fmla="*/ 42 h 51"/>
                <a:gd name="T6" fmla="*/ 12 w 50"/>
                <a:gd name="T7" fmla="*/ 51 h 51"/>
                <a:gd name="T8" fmla="*/ 0 w 50"/>
                <a:gd name="T9" fmla="*/ 51 h 51"/>
                <a:gd name="T10" fmla="*/ 21 w 50"/>
                <a:gd name="T11" fmla="*/ 0 h 51"/>
                <a:gd name="T12" fmla="*/ 30 w 50"/>
                <a:gd name="T13" fmla="*/ 0 h 51"/>
                <a:gd name="T14" fmla="*/ 50 w 50"/>
                <a:gd name="T15" fmla="*/ 51 h 51"/>
                <a:gd name="T16" fmla="*/ 39 w 50"/>
                <a:gd name="T17" fmla="*/ 51 h 51"/>
                <a:gd name="T18" fmla="*/ 25 w 50"/>
                <a:gd name="T19" fmla="*/ 16 h 51"/>
                <a:gd name="T20" fmla="*/ 19 w 50"/>
                <a:gd name="T21" fmla="*/ 32 h 51"/>
                <a:gd name="T22" fmla="*/ 31 w 50"/>
                <a:gd name="T23" fmla="*/ 32 h 51"/>
                <a:gd name="T24" fmla="*/ 25 w 50"/>
                <a:gd name="T25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51">
                  <a:moveTo>
                    <a:pt x="39" y="51"/>
                  </a:moveTo>
                  <a:lnTo>
                    <a:pt x="35" y="42"/>
                  </a:lnTo>
                  <a:lnTo>
                    <a:pt x="15" y="42"/>
                  </a:lnTo>
                  <a:lnTo>
                    <a:pt x="12" y="51"/>
                  </a:lnTo>
                  <a:lnTo>
                    <a:pt x="0" y="51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50" y="51"/>
                  </a:lnTo>
                  <a:lnTo>
                    <a:pt x="39" y="51"/>
                  </a:lnTo>
                  <a:close/>
                  <a:moveTo>
                    <a:pt x="25" y="16"/>
                  </a:moveTo>
                  <a:lnTo>
                    <a:pt x="19" y="32"/>
                  </a:lnTo>
                  <a:lnTo>
                    <a:pt x="31" y="32"/>
                  </a:lnTo>
                  <a:lnTo>
                    <a:pt x="2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8DC8B17F-0710-4F2D-98A1-F0342885B2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5550" y="-230188"/>
              <a:ext cx="104775" cy="80962"/>
            </a:xfrm>
            <a:custGeom>
              <a:avLst/>
              <a:gdLst>
                <a:gd name="T0" fmla="*/ 64 w 84"/>
                <a:gd name="T1" fmla="*/ 65 h 65"/>
                <a:gd name="T2" fmla="*/ 55 w 84"/>
                <a:gd name="T3" fmla="*/ 65 h 65"/>
                <a:gd name="T4" fmla="*/ 43 w 84"/>
                <a:gd name="T5" fmla="*/ 23 h 65"/>
                <a:gd name="T6" fmla="*/ 32 w 84"/>
                <a:gd name="T7" fmla="*/ 65 h 65"/>
                <a:gd name="T8" fmla="*/ 21 w 84"/>
                <a:gd name="T9" fmla="*/ 65 h 65"/>
                <a:gd name="T10" fmla="*/ 0 w 84"/>
                <a:gd name="T11" fmla="*/ 3 h 65"/>
                <a:gd name="T12" fmla="*/ 0 w 84"/>
                <a:gd name="T13" fmla="*/ 0 h 65"/>
                <a:gd name="T14" fmla="*/ 15 w 84"/>
                <a:gd name="T15" fmla="*/ 0 h 65"/>
                <a:gd name="T16" fmla="*/ 27 w 84"/>
                <a:gd name="T17" fmla="*/ 39 h 65"/>
                <a:gd name="T18" fmla="*/ 37 w 84"/>
                <a:gd name="T19" fmla="*/ 0 h 65"/>
                <a:gd name="T20" fmla="*/ 49 w 84"/>
                <a:gd name="T21" fmla="*/ 0 h 65"/>
                <a:gd name="T22" fmla="*/ 60 w 84"/>
                <a:gd name="T23" fmla="*/ 39 h 65"/>
                <a:gd name="T24" fmla="*/ 71 w 84"/>
                <a:gd name="T25" fmla="*/ 0 h 65"/>
                <a:gd name="T26" fmla="*/ 84 w 84"/>
                <a:gd name="T27" fmla="*/ 0 h 65"/>
                <a:gd name="T28" fmla="*/ 84 w 84"/>
                <a:gd name="T29" fmla="*/ 3 h 65"/>
                <a:gd name="T30" fmla="*/ 64 w 84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65">
                  <a:moveTo>
                    <a:pt x="64" y="65"/>
                  </a:moveTo>
                  <a:cubicBezTo>
                    <a:pt x="55" y="65"/>
                    <a:pt x="55" y="65"/>
                    <a:pt x="55" y="6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39" y="37"/>
                    <a:pt x="35" y="51"/>
                    <a:pt x="32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30" y="26"/>
                    <a:pt x="33" y="13"/>
                    <a:pt x="3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4" y="26"/>
                    <a:pt x="67" y="13"/>
                    <a:pt x="71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3"/>
                    <a:pt x="84" y="3"/>
                    <a:pt x="84" y="3"/>
                  </a:cubicBezTo>
                  <a:lnTo>
                    <a:pt x="64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CB14A325-303D-4A3B-B982-C39C95C38E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14775" y="-231775"/>
              <a:ext cx="74612" cy="84137"/>
            </a:xfrm>
            <a:custGeom>
              <a:avLst/>
              <a:gdLst>
                <a:gd name="T0" fmla="*/ 53 w 60"/>
                <a:gd name="T1" fmla="*/ 23 h 67"/>
                <a:gd name="T2" fmla="*/ 42 w 60"/>
                <a:gd name="T3" fmla="*/ 16 h 67"/>
                <a:gd name="T4" fmla="*/ 31 w 60"/>
                <a:gd name="T5" fmla="*/ 14 h 67"/>
                <a:gd name="T6" fmla="*/ 13 w 60"/>
                <a:gd name="T7" fmla="*/ 33 h 67"/>
                <a:gd name="T8" fmla="*/ 31 w 60"/>
                <a:gd name="T9" fmla="*/ 53 h 67"/>
                <a:gd name="T10" fmla="*/ 46 w 60"/>
                <a:gd name="T11" fmla="*/ 48 h 67"/>
                <a:gd name="T12" fmla="*/ 46 w 60"/>
                <a:gd name="T13" fmla="*/ 41 h 67"/>
                <a:gd name="T14" fmla="*/ 28 w 60"/>
                <a:gd name="T15" fmla="*/ 41 h 67"/>
                <a:gd name="T16" fmla="*/ 28 w 60"/>
                <a:gd name="T17" fmla="*/ 29 h 67"/>
                <a:gd name="T18" fmla="*/ 59 w 60"/>
                <a:gd name="T19" fmla="*/ 29 h 67"/>
                <a:gd name="T20" fmla="*/ 59 w 60"/>
                <a:gd name="T21" fmla="*/ 55 h 67"/>
                <a:gd name="T22" fmla="*/ 49 w 60"/>
                <a:gd name="T23" fmla="*/ 63 h 67"/>
                <a:gd name="T24" fmla="*/ 31 w 60"/>
                <a:gd name="T25" fmla="*/ 67 h 67"/>
                <a:gd name="T26" fmla="*/ 0 w 60"/>
                <a:gd name="T27" fmla="*/ 34 h 67"/>
                <a:gd name="T28" fmla="*/ 31 w 60"/>
                <a:gd name="T29" fmla="*/ 0 h 67"/>
                <a:gd name="T30" fmla="*/ 45 w 60"/>
                <a:gd name="T31" fmla="*/ 2 h 67"/>
                <a:gd name="T32" fmla="*/ 60 w 60"/>
                <a:gd name="T33" fmla="*/ 12 h 67"/>
                <a:gd name="T34" fmla="*/ 53 w 60"/>
                <a:gd name="T35" fmla="*/ 2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67">
                  <a:moveTo>
                    <a:pt x="53" y="23"/>
                  </a:moveTo>
                  <a:cubicBezTo>
                    <a:pt x="51" y="21"/>
                    <a:pt x="45" y="17"/>
                    <a:pt x="42" y="16"/>
                  </a:cubicBezTo>
                  <a:cubicBezTo>
                    <a:pt x="40" y="15"/>
                    <a:pt x="36" y="14"/>
                    <a:pt x="31" y="14"/>
                  </a:cubicBezTo>
                  <a:cubicBezTo>
                    <a:pt x="21" y="14"/>
                    <a:pt x="13" y="22"/>
                    <a:pt x="13" y="33"/>
                  </a:cubicBezTo>
                  <a:cubicBezTo>
                    <a:pt x="13" y="45"/>
                    <a:pt x="21" y="53"/>
                    <a:pt x="31" y="53"/>
                  </a:cubicBezTo>
                  <a:cubicBezTo>
                    <a:pt x="36" y="53"/>
                    <a:pt x="42" y="51"/>
                    <a:pt x="46" y="48"/>
                  </a:cubicBezTo>
                  <a:cubicBezTo>
                    <a:pt x="46" y="45"/>
                    <a:pt x="46" y="44"/>
                    <a:pt x="46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7" y="58"/>
                    <a:pt x="54" y="61"/>
                    <a:pt x="49" y="63"/>
                  </a:cubicBezTo>
                  <a:cubicBezTo>
                    <a:pt x="44" y="65"/>
                    <a:pt x="38" y="67"/>
                    <a:pt x="31" y="67"/>
                  </a:cubicBezTo>
                  <a:cubicBezTo>
                    <a:pt x="16" y="67"/>
                    <a:pt x="0" y="56"/>
                    <a:pt x="0" y="34"/>
                  </a:cubicBezTo>
                  <a:cubicBezTo>
                    <a:pt x="0" y="11"/>
                    <a:pt x="17" y="0"/>
                    <a:pt x="31" y="0"/>
                  </a:cubicBezTo>
                  <a:cubicBezTo>
                    <a:pt x="34" y="0"/>
                    <a:pt x="40" y="0"/>
                    <a:pt x="45" y="2"/>
                  </a:cubicBezTo>
                  <a:cubicBezTo>
                    <a:pt x="51" y="4"/>
                    <a:pt x="58" y="9"/>
                    <a:pt x="60" y="12"/>
                  </a:cubicBezTo>
                  <a:lnTo>
                    <a:pt x="53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B71C4ECB-4E93-448A-9374-51CFF050EB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03675" y="-230188"/>
              <a:ext cx="63500" cy="80962"/>
            </a:xfrm>
            <a:custGeom>
              <a:avLst/>
              <a:gdLst>
                <a:gd name="T0" fmla="*/ 38 w 51"/>
                <a:gd name="T1" fmla="*/ 65 h 65"/>
                <a:gd name="T2" fmla="*/ 19 w 51"/>
                <a:gd name="T3" fmla="*/ 41 h 65"/>
                <a:gd name="T4" fmla="*/ 14 w 51"/>
                <a:gd name="T5" fmla="*/ 41 h 65"/>
                <a:gd name="T6" fmla="*/ 14 w 51"/>
                <a:gd name="T7" fmla="*/ 65 h 65"/>
                <a:gd name="T8" fmla="*/ 0 w 51"/>
                <a:gd name="T9" fmla="*/ 65 h 65"/>
                <a:gd name="T10" fmla="*/ 0 w 51"/>
                <a:gd name="T11" fmla="*/ 0 h 65"/>
                <a:gd name="T12" fmla="*/ 30 w 51"/>
                <a:gd name="T13" fmla="*/ 0 h 65"/>
                <a:gd name="T14" fmla="*/ 50 w 51"/>
                <a:gd name="T15" fmla="*/ 20 h 65"/>
                <a:gd name="T16" fmla="*/ 34 w 51"/>
                <a:gd name="T17" fmla="*/ 40 h 65"/>
                <a:gd name="T18" fmla="*/ 51 w 51"/>
                <a:gd name="T19" fmla="*/ 62 h 65"/>
                <a:gd name="T20" fmla="*/ 51 w 51"/>
                <a:gd name="T21" fmla="*/ 65 h 65"/>
                <a:gd name="T22" fmla="*/ 38 w 51"/>
                <a:gd name="T23" fmla="*/ 65 h 65"/>
                <a:gd name="T24" fmla="*/ 28 w 51"/>
                <a:gd name="T25" fmla="*/ 14 h 65"/>
                <a:gd name="T26" fmla="*/ 14 w 51"/>
                <a:gd name="T27" fmla="*/ 14 h 65"/>
                <a:gd name="T28" fmla="*/ 14 w 51"/>
                <a:gd name="T29" fmla="*/ 27 h 65"/>
                <a:gd name="T30" fmla="*/ 27 w 51"/>
                <a:gd name="T31" fmla="*/ 27 h 65"/>
                <a:gd name="T32" fmla="*/ 36 w 51"/>
                <a:gd name="T33" fmla="*/ 20 h 65"/>
                <a:gd name="T34" fmla="*/ 28 w 51"/>
                <a:gd name="T35" fmla="*/ 1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65">
                  <a:moveTo>
                    <a:pt x="38" y="65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3" y="0"/>
                    <a:pt x="50" y="8"/>
                    <a:pt x="50" y="20"/>
                  </a:cubicBezTo>
                  <a:cubicBezTo>
                    <a:pt x="50" y="30"/>
                    <a:pt x="43" y="37"/>
                    <a:pt x="34" y="40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51" y="65"/>
                    <a:pt x="51" y="65"/>
                    <a:pt x="51" y="65"/>
                  </a:cubicBezTo>
                  <a:lnTo>
                    <a:pt x="38" y="65"/>
                  </a:lnTo>
                  <a:close/>
                  <a:moveTo>
                    <a:pt x="28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9" y="27"/>
                    <a:pt x="27" y="27"/>
                    <a:pt x="27" y="27"/>
                  </a:cubicBezTo>
                  <a:cubicBezTo>
                    <a:pt x="34" y="27"/>
                    <a:pt x="36" y="24"/>
                    <a:pt x="36" y="20"/>
                  </a:cubicBezTo>
                  <a:cubicBezTo>
                    <a:pt x="36" y="17"/>
                    <a:pt x="34" y="14"/>
                    <a:pt x="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id="{772F59E5-8324-4C25-8757-AEF1EC1B3AC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73525" y="-231775"/>
              <a:ext cx="80962" cy="85725"/>
            </a:xfrm>
            <a:custGeom>
              <a:avLst/>
              <a:gdLst>
                <a:gd name="T0" fmla="*/ 33 w 65"/>
                <a:gd name="T1" fmla="*/ 69 h 69"/>
                <a:gd name="T2" fmla="*/ 0 w 65"/>
                <a:gd name="T3" fmla="*/ 35 h 69"/>
                <a:gd name="T4" fmla="*/ 33 w 65"/>
                <a:gd name="T5" fmla="*/ 0 h 69"/>
                <a:gd name="T6" fmla="*/ 65 w 65"/>
                <a:gd name="T7" fmla="*/ 35 h 69"/>
                <a:gd name="T8" fmla="*/ 33 w 65"/>
                <a:gd name="T9" fmla="*/ 69 h 69"/>
                <a:gd name="T10" fmla="*/ 33 w 65"/>
                <a:gd name="T11" fmla="*/ 15 h 69"/>
                <a:gd name="T12" fmla="*/ 14 w 65"/>
                <a:gd name="T13" fmla="*/ 35 h 69"/>
                <a:gd name="T14" fmla="*/ 33 w 65"/>
                <a:gd name="T15" fmla="*/ 55 h 69"/>
                <a:gd name="T16" fmla="*/ 51 w 65"/>
                <a:gd name="T17" fmla="*/ 35 h 69"/>
                <a:gd name="T18" fmla="*/ 33 w 65"/>
                <a:gd name="T19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9">
                  <a:moveTo>
                    <a:pt x="33" y="69"/>
                  </a:moveTo>
                  <a:cubicBezTo>
                    <a:pt x="17" y="69"/>
                    <a:pt x="0" y="58"/>
                    <a:pt x="0" y="35"/>
                  </a:cubicBezTo>
                  <a:cubicBezTo>
                    <a:pt x="0" y="11"/>
                    <a:pt x="17" y="0"/>
                    <a:pt x="33" y="0"/>
                  </a:cubicBezTo>
                  <a:cubicBezTo>
                    <a:pt x="49" y="0"/>
                    <a:pt x="65" y="13"/>
                    <a:pt x="65" y="35"/>
                  </a:cubicBezTo>
                  <a:cubicBezTo>
                    <a:pt x="65" y="58"/>
                    <a:pt x="49" y="69"/>
                    <a:pt x="33" y="69"/>
                  </a:cubicBezTo>
                  <a:close/>
                  <a:moveTo>
                    <a:pt x="33" y="15"/>
                  </a:moveTo>
                  <a:cubicBezTo>
                    <a:pt x="20" y="15"/>
                    <a:pt x="14" y="24"/>
                    <a:pt x="14" y="35"/>
                  </a:cubicBezTo>
                  <a:cubicBezTo>
                    <a:pt x="14" y="46"/>
                    <a:pt x="20" y="55"/>
                    <a:pt x="33" y="55"/>
                  </a:cubicBezTo>
                  <a:cubicBezTo>
                    <a:pt x="45" y="55"/>
                    <a:pt x="51" y="46"/>
                    <a:pt x="51" y="35"/>
                  </a:cubicBezTo>
                  <a:cubicBezTo>
                    <a:pt x="51" y="24"/>
                    <a:pt x="45" y="15"/>
                    <a:pt x="3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id="{FF81D51C-BCC2-4CF2-8F08-7741C3F924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65600" y="-230188"/>
              <a:ext cx="71437" cy="82550"/>
            </a:xfrm>
            <a:custGeom>
              <a:avLst/>
              <a:gdLst>
                <a:gd name="T0" fmla="*/ 29 w 57"/>
                <a:gd name="T1" fmla="*/ 66 h 66"/>
                <a:gd name="T2" fmla="*/ 0 w 57"/>
                <a:gd name="T3" fmla="*/ 33 h 66"/>
                <a:gd name="T4" fmla="*/ 0 w 57"/>
                <a:gd name="T5" fmla="*/ 0 h 66"/>
                <a:gd name="T6" fmla="*/ 14 w 57"/>
                <a:gd name="T7" fmla="*/ 0 h 66"/>
                <a:gd name="T8" fmla="*/ 14 w 57"/>
                <a:gd name="T9" fmla="*/ 31 h 66"/>
                <a:gd name="T10" fmla="*/ 29 w 57"/>
                <a:gd name="T11" fmla="*/ 52 h 66"/>
                <a:gd name="T12" fmla="*/ 43 w 57"/>
                <a:gd name="T13" fmla="*/ 31 h 66"/>
                <a:gd name="T14" fmla="*/ 43 w 57"/>
                <a:gd name="T15" fmla="*/ 0 h 66"/>
                <a:gd name="T16" fmla="*/ 57 w 57"/>
                <a:gd name="T17" fmla="*/ 0 h 66"/>
                <a:gd name="T18" fmla="*/ 57 w 57"/>
                <a:gd name="T19" fmla="*/ 32 h 66"/>
                <a:gd name="T20" fmla="*/ 29 w 57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66">
                  <a:moveTo>
                    <a:pt x="29" y="66"/>
                  </a:moveTo>
                  <a:cubicBezTo>
                    <a:pt x="11" y="66"/>
                    <a:pt x="0" y="53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46"/>
                    <a:pt x="20" y="52"/>
                    <a:pt x="29" y="52"/>
                  </a:cubicBezTo>
                  <a:cubicBezTo>
                    <a:pt x="37" y="52"/>
                    <a:pt x="43" y="44"/>
                    <a:pt x="43" y="3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53"/>
                    <a:pt x="46" y="66"/>
                    <a:pt x="29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id="{5435924A-64F5-4511-947A-DF702201931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51325" y="-230188"/>
              <a:ext cx="60325" cy="80962"/>
            </a:xfrm>
            <a:custGeom>
              <a:avLst/>
              <a:gdLst>
                <a:gd name="T0" fmla="*/ 26 w 49"/>
                <a:gd name="T1" fmla="*/ 47 h 65"/>
                <a:gd name="T2" fmla="*/ 14 w 49"/>
                <a:gd name="T3" fmla="*/ 47 h 65"/>
                <a:gd name="T4" fmla="*/ 14 w 49"/>
                <a:gd name="T5" fmla="*/ 65 h 65"/>
                <a:gd name="T6" fmla="*/ 0 w 49"/>
                <a:gd name="T7" fmla="*/ 65 h 65"/>
                <a:gd name="T8" fmla="*/ 0 w 49"/>
                <a:gd name="T9" fmla="*/ 0 h 65"/>
                <a:gd name="T10" fmla="*/ 27 w 49"/>
                <a:gd name="T11" fmla="*/ 0 h 65"/>
                <a:gd name="T12" fmla="*/ 49 w 49"/>
                <a:gd name="T13" fmla="*/ 24 h 65"/>
                <a:gd name="T14" fmla="*/ 26 w 49"/>
                <a:gd name="T15" fmla="*/ 47 h 65"/>
                <a:gd name="T16" fmla="*/ 26 w 49"/>
                <a:gd name="T17" fmla="*/ 15 h 65"/>
                <a:gd name="T18" fmla="*/ 14 w 49"/>
                <a:gd name="T19" fmla="*/ 15 h 65"/>
                <a:gd name="T20" fmla="*/ 14 w 49"/>
                <a:gd name="T21" fmla="*/ 33 h 65"/>
                <a:gd name="T22" fmla="*/ 25 w 49"/>
                <a:gd name="T23" fmla="*/ 33 h 65"/>
                <a:gd name="T24" fmla="*/ 35 w 49"/>
                <a:gd name="T25" fmla="*/ 24 h 65"/>
                <a:gd name="T26" fmla="*/ 26 w 49"/>
                <a:gd name="T27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65">
                  <a:moveTo>
                    <a:pt x="26" y="47"/>
                  </a:moveTo>
                  <a:cubicBezTo>
                    <a:pt x="14" y="47"/>
                    <a:pt x="14" y="47"/>
                    <a:pt x="14" y="47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0" y="0"/>
                    <a:pt x="49" y="9"/>
                    <a:pt x="49" y="24"/>
                  </a:cubicBezTo>
                  <a:cubicBezTo>
                    <a:pt x="49" y="38"/>
                    <a:pt x="38" y="47"/>
                    <a:pt x="26" y="47"/>
                  </a:cubicBezTo>
                  <a:close/>
                  <a:moveTo>
                    <a:pt x="26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31" y="33"/>
                    <a:pt x="35" y="29"/>
                    <a:pt x="35" y="24"/>
                  </a:cubicBezTo>
                  <a:cubicBezTo>
                    <a:pt x="35" y="18"/>
                    <a:pt x="32" y="15"/>
                    <a:pt x="2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789533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5B929-1B24-4648-9CE4-64DB365D6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40548-323F-4F3C-BC26-C3FD63B04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D47A14-B4DE-456C-B5AA-405E0DCDA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30536" y="6627137"/>
            <a:ext cx="1130929" cy="230863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57B228D8-E3C4-4D8C-A2CF-3AEF846A71C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63AB75-E86B-4618-B61D-12415FBD00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302" b="12917"/>
          <a:stretch/>
        </p:blipFill>
        <p:spPr>
          <a:xfrm>
            <a:off x="2707820" y="6338747"/>
            <a:ext cx="1615546" cy="51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9872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E0AA8-60E3-4303-846D-8EAC8D348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74286-350F-4048-8F9E-8B9F5D6D8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52204C-A42C-4D08-A4A5-C1507841B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30536" y="6627137"/>
            <a:ext cx="1130929" cy="230863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57B228D8-E3C4-4D8C-A2CF-3AEF846A71C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EE0B5A-5959-4255-A597-012722F3C5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8296" y="6339795"/>
            <a:ext cx="1615580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7838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0C968-38DF-4DA3-99FA-D3FC22AD1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43F3A-FF99-4C71-91CA-934E717310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4A112A-F9CC-4E3B-8714-8092F2719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EFE207-0634-4AFC-B092-2BA7BFDD5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30536" y="6627137"/>
            <a:ext cx="1130929" cy="230863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57B228D8-E3C4-4D8C-A2CF-3AEF846A71C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3C6FF1-B9A2-4326-BE71-C2C31FD4BA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8296" y="6339795"/>
            <a:ext cx="1615580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2172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34D3E-9F26-4028-B71E-47F18B426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4CFF1-26EC-4297-BBEA-90AFDCF27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41D2C-EC11-4282-AC2E-B5A3BF21C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5377D0-7165-46CE-BF58-F1363C1FB5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B9B0CD-9244-4E9A-AEF8-F9A9BB4355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0C81E7-5A09-4E43-AA11-8474D19B65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8294" y="6339795"/>
            <a:ext cx="1615580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8477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16714-A9CE-4AEC-B58D-24ED217B6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DECAA-B42A-4F44-8A1B-AC0337D5B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30536" y="6627137"/>
            <a:ext cx="1130929" cy="230863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57B228D8-E3C4-4D8C-A2CF-3AEF846A71C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1263E8-C2C3-4BDA-963D-090F48E084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8296" y="6339795"/>
            <a:ext cx="1615580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6462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C0A8204-E44A-4B26-B0A8-FB53856286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30536" y="6627137"/>
            <a:ext cx="1130929" cy="230863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57B228D8-E3C4-4D8C-A2CF-3AEF846A71C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7A5FA3-2D12-4626-9F81-CA290C303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8296" y="6339795"/>
            <a:ext cx="1615580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4287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86FC98-050C-433C-97FB-2CD3CDC468E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643" y="0"/>
            <a:ext cx="12186714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1C32F4-70D9-4A40-9350-BAF9E9B81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098" y="226337"/>
            <a:ext cx="8501205" cy="986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50DD-033A-4577-95FE-09AC98CFF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E69C5A-76C3-4A8B-B736-27EC103E8CE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457683" y="6321559"/>
            <a:ext cx="1257983" cy="40684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E23014-F6C3-471C-A0B6-20460C583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30536" y="6627137"/>
            <a:ext cx="1130929" cy="230863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57B228D8-E3C4-4D8C-A2CF-3AEF846A71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FC64AFC4-9761-4D1A-A4DA-0BA38D875A0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6748" y="315577"/>
            <a:ext cx="2091350" cy="782435"/>
          </a:xfrm>
          <a:custGeom>
            <a:avLst/>
            <a:gdLst>
              <a:gd name="T0" fmla="*/ 525 w 1731"/>
              <a:gd name="T1" fmla="*/ 205 h 647"/>
              <a:gd name="T2" fmla="*/ 954 w 1731"/>
              <a:gd name="T3" fmla="*/ 231 h 647"/>
              <a:gd name="T4" fmla="*/ 1369 w 1731"/>
              <a:gd name="T5" fmla="*/ 137 h 647"/>
              <a:gd name="T6" fmla="*/ 1217 w 1731"/>
              <a:gd name="T7" fmla="*/ 59 h 647"/>
              <a:gd name="T8" fmla="*/ 1053 w 1731"/>
              <a:gd name="T9" fmla="*/ 182 h 647"/>
              <a:gd name="T10" fmla="*/ 1101 w 1731"/>
              <a:gd name="T11" fmla="*/ 81 h 647"/>
              <a:gd name="T12" fmla="*/ 801 w 1731"/>
              <a:gd name="T13" fmla="*/ 68 h 647"/>
              <a:gd name="T14" fmla="*/ 147 w 1731"/>
              <a:gd name="T15" fmla="*/ 597 h 647"/>
              <a:gd name="T16" fmla="*/ 3 w 1731"/>
              <a:gd name="T17" fmla="*/ 486 h 647"/>
              <a:gd name="T18" fmla="*/ 312 w 1731"/>
              <a:gd name="T19" fmla="*/ 214 h 647"/>
              <a:gd name="T20" fmla="*/ 523 w 1731"/>
              <a:gd name="T21" fmla="*/ 153 h 647"/>
              <a:gd name="T22" fmla="*/ 1447 w 1731"/>
              <a:gd name="T23" fmla="*/ 54 h 647"/>
              <a:gd name="T24" fmla="*/ 1731 w 1731"/>
              <a:gd name="T25" fmla="*/ 237 h 647"/>
              <a:gd name="T26" fmla="*/ 1582 w 1731"/>
              <a:gd name="T27" fmla="*/ 181 h 647"/>
              <a:gd name="T28" fmla="*/ 1425 w 1731"/>
              <a:gd name="T29" fmla="*/ 414 h 647"/>
              <a:gd name="T30" fmla="*/ 1325 w 1731"/>
              <a:gd name="T31" fmla="*/ 421 h 647"/>
              <a:gd name="T32" fmla="*/ 1550 w 1731"/>
              <a:gd name="T33" fmla="*/ 132 h 647"/>
              <a:gd name="T34" fmla="*/ 1230 w 1731"/>
              <a:gd name="T35" fmla="*/ 229 h 647"/>
              <a:gd name="T36" fmla="*/ 736 w 1731"/>
              <a:gd name="T37" fmla="*/ 293 h 647"/>
              <a:gd name="T38" fmla="*/ 571 w 1731"/>
              <a:gd name="T39" fmla="*/ 480 h 647"/>
              <a:gd name="T40" fmla="*/ 741 w 1731"/>
              <a:gd name="T41" fmla="*/ 239 h 647"/>
              <a:gd name="T42" fmla="*/ 228 w 1731"/>
              <a:gd name="T43" fmla="*/ 269 h 647"/>
              <a:gd name="T44" fmla="*/ 77 w 1731"/>
              <a:gd name="T45" fmla="*/ 471 h 647"/>
              <a:gd name="T46" fmla="*/ 622 w 1731"/>
              <a:gd name="T47" fmla="*/ 478 h 647"/>
              <a:gd name="T48" fmla="*/ 659 w 1731"/>
              <a:gd name="T49" fmla="*/ 526 h 647"/>
              <a:gd name="T50" fmla="*/ 736 w 1731"/>
              <a:gd name="T51" fmla="*/ 498 h 647"/>
              <a:gd name="T52" fmla="*/ 1006 w 1731"/>
              <a:gd name="T53" fmla="*/ 314 h 647"/>
              <a:gd name="T54" fmla="*/ 799 w 1731"/>
              <a:gd name="T55" fmla="*/ 575 h 647"/>
              <a:gd name="T56" fmla="*/ 496 w 1731"/>
              <a:gd name="T57" fmla="*/ 630 h 647"/>
              <a:gd name="T58" fmla="*/ 578 w 1731"/>
              <a:gd name="T59" fmla="*/ 553 h 647"/>
              <a:gd name="T60" fmla="*/ 177 w 1731"/>
              <a:gd name="T61" fmla="*/ 527 h 647"/>
              <a:gd name="T62" fmla="*/ 147 w 1731"/>
              <a:gd name="T63" fmla="*/ 597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31" h="647">
                <a:moveTo>
                  <a:pt x="489" y="193"/>
                </a:moveTo>
                <a:cubicBezTo>
                  <a:pt x="500" y="205"/>
                  <a:pt x="513" y="203"/>
                  <a:pt x="525" y="205"/>
                </a:cubicBezTo>
                <a:cubicBezTo>
                  <a:pt x="611" y="220"/>
                  <a:pt x="699" y="223"/>
                  <a:pt x="787" y="221"/>
                </a:cubicBezTo>
                <a:cubicBezTo>
                  <a:pt x="842" y="220"/>
                  <a:pt x="899" y="219"/>
                  <a:pt x="954" y="231"/>
                </a:cubicBezTo>
                <a:cubicBezTo>
                  <a:pt x="1024" y="248"/>
                  <a:pt x="1090" y="244"/>
                  <a:pt x="1156" y="215"/>
                </a:cubicBezTo>
                <a:cubicBezTo>
                  <a:pt x="1225" y="184"/>
                  <a:pt x="1296" y="159"/>
                  <a:pt x="1369" y="137"/>
                </a:cubicBezTo>
                <a:cubicBezTo>
                  <a:pt x="1389" y="131"/>
                  <a:pt x="1409" y="127"/>
                  <a:pt x="1430" y="122"/>
                </a:cubicBezTo>
                <a:cubicBezTo>
                  <a:pt x="1362" y="83"/>
                  <a:pt x="1292" y="62"/>
                  <a:pt x="1217" y="59"/>
                </a:cubicBezTo>
                <a:cubicBezTo>
                  <a:pt x="1179" y="57"/>
                  <a:pt x="1146" y="71"/>
                  <a:pt x="1121" y="101"/>
                </a:cubicBezTo>
                <a:cubicBezTo>
                  <a:pt x="1098" y="128"/>
                  <a:pt x="1076" y="156"/>
                  <a:pt x="1053" y="182"/>
                </a:cubicBezTo>
                <a:cubicBezTo>
                  <a:pt x="1032" y="207"/>
                  <a:pt x="1006" y="223"/>
                  <a:pt x="963" y="222"/>
                </a:cubicBezTo>
                <a:cubicBezTo>
                  <a:pt x="1031" y="189"/>
                  <a:pt x="1059" y="129"/>
                  <a:pt x="1101" y="81"/>
                </a:cubicBezTo>
                <a:cubicBezTo>
                  <a:pt x="1118" y="62"/>
                  <a:pt x="1105" y="60"/>
                  <a:pt x="1089" y="60"/>
                </a:cubicBezTo>
                <a:cubicBezTo>
                  <a:pt x="993" y="58"/>
                  <a:pt x="896" y="54"/>
                  <a:pt x="801" y="68"/>
                </a:cubicBezTo>
                <a:cubicBezTo>
                  <a:pt x="687" y="83"/>
                  <a:pt x="586" y="133"/>
                  <a:pt x="489" y="193"/>
                </a:cubicBezTo>
                <a:moveTo>
                  <a:pt x="147" y="597"/>
                </a:moveTo>
                <a:cubicBezTo>
                  <a:pt x="132" y="605"/>
                  <a:pt x="101" y="598"/>
                  <a:pt x="90" y="597"/>
                </a:cubicBezTo>
                <a:cubicBezTo>
                  <a:pt x="0" y="590"/>
                  <a:pt x="6" y="576"/>
                  <a:pt x="3" y="486"/>
                </a:cubicBezTo>
                <a:cubicBezTo>
                  <a:pt x="3" y="477"/>
                  <a:pt x="4" y="468"/>
                  <a:pt x="8" y="461"/>
                </a:cubicBezTo>
                <a:cubicBezTo>
                  <a:pt x="70" y="331"/>
                  <a:pt x="167" y="243"/>
                  <a:pt x="312" y="214"/>
                </a:cubicBezTo>
                <a:cubicBezTo>
                  <a:pt x="339" y="209"/>
                  <a:pt x="365" y="200"/>
                  <a:pt x="391" y="202"/>
                </a:cubicBezTo>
                <a:cubicBezTo>
                  <a:pt x="444" y="204"/>
                  <a:pt x="484" y="184"/>
                  <a:pt x="523" y="153"/>
                </a:cubicBezTo>
                <a:cubicBezTo>
                  <a:pt x="610" y="85"/>
                  <a:pt x="711" y="45"/>
                  <a:pt x="820" y="30"/>
                </a:cubicBezTo>
                <a:cubicBezTo>
                  <a:pt x="1030" y="0"/>
                  <a:pt x="1240" y="0"/>
                  <a:pt x="1447" y="54"/>
                </a:cubicBezTo>
                <a:cubicBezTo>
                  <a:pt x="1521" y="74"/>
                  <a:pt x="1594" y="99"/>
                  <a:pt x="1666" y="124"/>
                </a:cubicBezTo>
                <a:cubicBezTo>
                  <a:pt x="1718" y="142"/>
                  <a:pt x="1726" y="189"/>
                  <a:pt x="1731" y="237"/>
                </a:cubicBezTo>
                <a:cubicBezTo>
                  <a:pt x="1717" y="216"/>
                  <a:pt x="1707" y="193"/>
                  <a:pt x="1689" y="175"/>
                </a:cubicBezTo>
                <a:cubicBezTo>
                  <a:pt x="1652" y="136"/>
                  <a:pt x="1614" y="138"/>
                  <a:pt x="1582" y="181"/>
                </a:cubicBezTo>
                <a:cubicBezTo>
                  <a:pt x="1555" y="218"/>
                  <a:pt x="1540" y="261"/>
                  <a:pt x="1529" y="304"/>
                </a:cubicBezTo>
                <a:cubicBezTo>
                  <a:pt x="1514" y="361"/>
                  <a:pt x="1482" y="395"/>
                  <a:pt x="1425" y="414"/>
                </a:cubicBezTo>
                <a:cubicBezTo>
                  <a:pt x="1343" y="441"/>
                  <a:pt x="1264" y="475"/>
                  <a:pt x="1180" y="499"/>
                </a:cubicBezTo>
                <a:cubicBezTo>
                  <a:pt x="1228" y="473"/>
                  <a:pt x="1275" y="443"/>
                  <a:pt x="1325" y="421"/>
                </a:cubicBezTo>
                <a:cubicBezTo>
                  <a:pt x="1394" y="390"/>
                  <a:pt x="1434" y="341"/>
                  <a:pt x="1448" y="267"/>
                </a:cubicBezTo>
                <a:cubicBezTo>
                  <a:pt x="1458" y="210"/>
                  <a:pt x="1485" y="162"/>
                  <a:pt x="1550" y="132"/>
                </a:cubicBezTo>
                <a:cubicBezTo>
                  <a:pt x="1515" y="125"/>
                  <a:pt x="1491" y="132"/>
                  <a:pt x="1468" y="138"/>
                </a:cubicBezTo>
                <a:cubicBezTo>
                  <a:pt x="1384" y="157"/>
                  <a:pt x="1306" y="192"/>
                  <a:pt x="1230" y="229"/>
                </a:cubicBezTo>
                <a:cubicBezTo>
                  <a:pt x="1153" y="267"/>
                  <a:pt x="1075" y="282"/>
                  <a:pt x="990" y="261"/>
                </a:cubicBezTo>
                <a:cubicBezTo>
                  <a:pt x="902" y="238"/>
                  <a:pt x="816" y="245"/>
                  <a:pt x="736" y="293"/>
                </a:cubicBezTo>
                <a:cubicBezTo>
                  <a:pt x="686" y="324"/>
                  <a:pt x="654" y="368"/>
                  <a:pt x="626" y="417"/>
                </a:cubicBezTo>
                <a:cubicBezTo>
                  <a:pt x="612" y="441"/>
                  <a:pt x="600" y="469"/>
                  <a:pt x="571" y="480"/>
                </a:cubicBezTo>
                <a:cubicBezTo>
                  <a:pt x="623" y="391"/>
                  <a:pt x="644" y="278"/>
                  <a:pt x="766" y="247"/>
                </a:cubicBezTo>
                <a:cubicBezTo>
                  <a:pt x="758" y="233"/>
                  <a:pt x="748" y="238"/>
                  <a:pt x="741" y="239"/>
                </a:cubicBezTo>
                <a:cubicBezTo>
                  <a:pt x="664" y="243"/>
                  <a:pt x="588" y="239"/>
                  <a:pt x="511" y="232"/>
                </a:cubicBezTo>
                <a:cubicBezTo>
                  <a:pt x="414" y="223"/>
                  <a:pt x="319" y="231"/>
                  <a:pt x="228" y="269"/>
                </a:cubicBezTo>
                <a:cubicBezTo>
                  <a:pt x="155" y="299"/>
                  <a:pt x="97" y="345"/>
                  <a:pt x="57" y="415"/>
                </a:cubicBezTo>
                <a:cubicBezTo>
                  <a:pt x="42" y="443"/>
                  <a:pt x="46" y="462"/>
                  <a:pt x="77" y="471"/>
                </a:cubicBezTo>
                <a:cubicBezTo>
                  <a:pt x="252" y="522"/>
                  <a:pt x="427" y="543"/>
                  <a:pt x="604" y="484"/>
                </a:cubicBezTo>
                <a:cubicBezTo>
                  <a:pt x="610" y="482"/>
                  <a:pt x="616" y="479"/>
                  <a:pt x="622" y="478"/>
                </a:cubicBezTo>
                <a:cubicBezTo>
                  <a:pt x="637" y="474"/>
                  <a:pt x="654" y="469"/>
                  <a:pt x="665" y="485"/>
                </a:cubicBezTo>
                <a:cubicBezTo>
                  <a:pt x="674" y="499"/>
                  <a:pt x="666" y="513"/>
                  <a:pt x="659" y="526"/>
                </a:cubicBezTo>
                <a:cubicBezTo>
                  <a:pt x="642" y="557"/>
                  <a:pt x="612" y="577"/>
                  <a:pt x="585" y="603"/>
                </a:cubicBezTo>
                <a:cubicBezTo>
                  <a:pt x="655" y="599"/>
                  <a:pt x="715" y="557"/>
                  <a:pt x="736" y="498"/>
                </a:cubicBezTo>
                <a:cubicBezTo>
                  <a:pt x="754" y="447"/>
                  <a:pt x="773" y="395"/>
                  <a:pt x="803" y="349"/>
                </a:cubicBezTo>
                <a:cubicBezTo>
                  <a:pt x="852" y="275"/>
                  <a:pt x="944" y="259"/>
                  <a:pt x="1006" y="314"/>
                </a:cubicBezTo>
                <a:cubicBezTo>
                  <a:pt x="903" y="290"/>
                  <a:pt x="853" y="318"/>
                  <a:pt x="819" y="420"/>
                </a:cubicBezTo>
                <a:cubicBezTo>
                  <a:pt x="801" y="471"/>
                  <a:pt x="798" y="522"/>
                  <a:pt x="799" y="575"/>
                </a:cubicBezTo>
                <a:cubicBezTo>
                  <a:pt x="800" y="601"/>
                  <a:pt x="790" y="614"/>
                  <a:pt x="765" y="621"/>
                </a:cubicBezTo>
                <a:cubicBezTo>
                  <a:pt x="695" y="641"/>
                  <a:pt x="577" y="647"/>
                  <a:pt x="496" y="630"/>
                </a:cubicBezTo>
                <a:cubicBezTo>
                  <a:pt x="517" y="616"/>
                  <a:pt x="535" y="605"/>
                  <a:pt x="551" y="592"/>
                </a:cubicBezTo>
                <a:cubicBezTo>
                  <a:pt x="564" y="582"/>
                  <a:pt x="585" y="572"/>
                  <a:pt x="578" y="553"/>
                </a:cubicBezTo>
                <a:cubicBezTo>
                  <a:pt x="571" y="533"/>
                  <a:pt x="549" y="541"/>
                  <a:pt x="533" y="543"/>
                </a:cubicBezTo>
                <a:cubicBezTo>
                  <a:pt x="414" y="554"/>
                  <a:pt x="295" y="551"/>
                  <a:pt x="177" y="527"/>
                </a:cubicBezTo>
                <a:cubicBezTo>
                  <a:pt x="131" y="518"/>
                  <a:pt x="85" y="505"/>
                  <a:pt x="34" y="493"/>
                </a:cubicBezTo>
                <a:cubicBezTo>
                  <a:pt x="47" y="557"/>
                  <a:pt x="101" y="570"/>
                  <a:pt x="147" y="597"/>
                </a:cubicBezTo>
              </a:path>
            </a:pathLst>
          </a:custGeom>
          <a:solidFill>
            <a:srgbClr val="699BC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545B2B4A-474A-4718-AD9F-3A046D2042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260" y="6388441"/>
            <a:ext cx="1306717" cy="27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A6303040-3E5D-47D6-9BED-ED57C288FC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3072" r="64181"/>
          <a:stretch/>
        </p:blipFill>
        <p:spPr>
          <a:xfrm>
            <a:off x="427694" y="6266485"/>
            <a:ext cx="801394" cy="5169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B7CA97-79F7-496D-BB16-F1B319C596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19302" b="12917"/>
          <a:stretch/>
        </p:blipFill>
        <p:spPr>
          <a:xfrm>
            <a:off x="2707820" y="6338747"/>
            <a:ext cx="1615546" cy="51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7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385988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385988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385988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38598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385988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F4119-9B2A-44EC-92F3-B52FF3CED1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Dealerships of the Future</a:t>
            </a:r>
            <a:br>
              <a:rPr lang="en-US" dirty="0"/>
            </a:br>
            <a:r>
              <a:rPr lang="en-US" sz="3600" i="1" dirty="0"/>
              <a:t>The Outlook of the Industry</a:t>
            </a:r>
            <a:endParaRPr lang="en-US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AD1C01-96E8-430B-A1A9-9920900B4B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9337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57AAF-FA0A-41EE-9E00-14D374F89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Auto Industry is Changing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FBEC6-166C-4005-998D-BEE797E1F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Change No. 2: Changing Consumer desires / expectations</a:t>
            </a:r>
          </a:p>
          <a:p>
            <a:pPr lvl="1" indent="-457200"/>
            <a:r>
              <a:rPr lang="en-US" dirty="0"/>
              <a:t>Customers want: Choices; Convenience; Competition; Communication; and  Computerization</a:t>
            </a:r>
          </a:p>
          <a:p>
            <a:pPr lvl="1" indent="-457200"/>
            <a:r>
              <a:rPr lang="en-US" b="0" i="0" dirty="0">
                <a:solidFill>
                  <a:srgbClr val="000000"/>
                </a:solidFill>
                <a:effectLst/>
              </a:rPr>
              <a:t>Deloitte – 2022 Key consumer trends (globally):</a:t>
            </a:r>
          </a:p>
          <a:p>
            <a:pPr lvl="2">
              <a:spcBef>
                <a:spcPts val="0"/>
              </a:spcBef>
            </a:pPr>
            <a:r>
              <a:rPr lang="en-US" b="0" i="0" dirty="0">
                <a:solidFill>
                  <a:srgbClr val="000000"/>
                </a:solidFill>
                <a:effectLst/>
              </a:rPr>
              <a:t>Many expect advanced technologies as part brand differentiation</a:t>
            </a:r>
          </a:p>
          <a:p>
            <a:pPr lvl="2">
              <a:spcBef>
                <a:spcPts val="0"/>
              </a:spcBef>
            </a:pPr>
            <a:r>
              <a:rPr lang="en-US" b="0" i="0" dirty="0">
                <a:solidFill>
                  <a:srgbClr val="000000"/>
                </a:solidFill>
                <a:effectLst/>
              </a:rPr>
              <a:t>Interest in EVs primarily driven by perceived lower running costs, environmental consciousness and better driving experience – but driving range and charging infrastructure remain barriers</a:t>
            </a:r>
            <a:endParaRPr lang="en-US" dirty="0">
              <a:solidFill>
                <a:srgbClr val="000000"/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b="0" i="0" dirty="0">
                <a:solidFill>
                  <a:srgbClr val="000000"/>
                </a:solidFill>
                <a:effectLst/>
              </a:rPr>
              <a:t>While shift to digital and on-line, many still want aspects of in-person purchase experiences</a:t>
            </a:r>
          </a:p>
          <a:p>
            <a:pPr lvl="2">
              <a:spcBef>
                <a:spcPts val="0"/>
              </a:spcBef>
            </a:pPr>
            <a:r>
              <a:rPr lang="en-US" b="0" i="0" dirty="0">
                <a:solidFill>
                  <a:srgbClr val="000000"/>
                </a:solidFill>
                <a:effectLst/>
              </a:rPr>
              <a:t>Post-pandemic -- personal vehicles, not shared mobility, continues to be the preferred mode of transportation</a:t>
            </a:r>
          </a:p>
          <a:p>
            <a:pPr lvl="1" indent="-457200"/>
            <a:r>
              <a:rPr lang="en-US" dirty="0"/>
              <a:t>OEMs and Dealers need to react to evolving customer desires / expectations</a:t>
            </a:r>
          </a:p>
          <a:p>
            <a:pPr lvl="1" indent="-457200"/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9D1E4-DBB7-41C3-9670-9400B0BC8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7B228D8-E3C4-4D8C-A2CF-3AEF846A71C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4397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D2753-AEF5-4BAA-BE6B-8C1976790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Auto Industry is Changing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307D8-A5F9-4417-8115-9A154FECC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 No. 3:  Evolution to on-line and digital retailing </a:t>
            </a:r>
          </a:p>
          <a:p>
            <a:pPr marL="744538" lvl="1" indent="-457200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Digital Retailing is doing everything—or almost everything—“online” that traditionally has been done “on site” at the dealership</a:t>
            </a:r>
          </a:p>
          <a:p>
            <a:pPr marL="744538" lvl="1" indent="-45720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Different from “direct sales”</a:t>
            </a:r>
          </a:p>
          <a:p>
            <a:pPr marL="744538" lvl="1" indent="-45720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COVID 19 – sharpened customer preference for digital and on-line</a:t>
            </a:r>
          </a:p>
          <a:p>
            <a:pPr marL="744538" lvl="1" indent="-45720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Good for dealers (per NADA Survey):</a:t>
            </a:r>
          </a:p>
          <a:p>
            <a:pPr marL="1201738" lvl="2" indent="-457200">
              <a:lnSpc>
                <a:spcPct val="110000"/>
              </a:lnSpc>
            </a:pPr>
            <a:r>
              <a:rPr lang="en-US" dirty="0"/>
              <a:t>Dealers with digital retailing capability reported higher </a:t>
            </a:r>
            <a:r>
              <a:rPr lang="en-US" dirty="0" err="1"/>
              <a:t>GPPV</a:t>
            </a:r>
            <a:endParaRPr lang="en-US" dirty="0"/>
          </a:p>
          <a:p>
            <a:pPr marL="1201738" lvl="2" indent="-457200">
              <a:lnSpc>
                <a:spcPct val="110000"/>
              </a:lnSpc>
            </a:pPr>
            <a:r>
              <a:rPr lang="en-US" dirty="0"/>
              <a:t>Average units delivered per salesperson doubled, from 9 to 18</a:t>
            </a:r>
          </a:p>
          <a:p>
            <a:pPr marL="744538" lvl="1" indent="-457200">
              <a:lnSpc>
                <a:spcPct val="110000"/>
              </a:lnSpc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Virginia Automobile Dealers Association CEO Don Hall – Dealers must evolve or risk becoming “dinosaurs” (Daily Drive Podcast)</a:t>
            </a:r>
            <a:endParaRPr lang="en-US" dirty="0"/>
          </a:p>
          <a:p>
            <a:pPr marL="1201738" lvl="2" indent="-457200">
              <a:lnSpc>
                <a:spcPct val="110000"/>
              </a:lnSpc>
            </a:pPr>
            <a:endParaRPr lang="en-US" dirty="0"/>
          </a:p>
          <a:p>
            <a:pPr marL="1201738" lvl="2" indent="-457200">
              <a:lnSpc>
                <a:spcPct val="11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FAA24-8223-4B0A-BF80-93288332A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7B228D8-E3C4-4D8C-A2CF-3AEF846A71C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0626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4B8C5-8965-41A2-BA42-2DB5ECD1E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Auto Industry is Changing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54570-6E53-45DB-8DCD-1112170DE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Change No. 4: EVs, AVs, new entrants / “Tesla” and “Green” Regs.</a:t>
            </a:r>
          </a:p>
          <a:p>
            <a:pPr lvl="1" indent="-457200"/>
            <a:r>
              <a:rPr lang="en-US" sz="1800" dirty="0"/>
              <a:t>Every major OEM now has an EV strategy with Tesla, new entrants fueling more focus on direct sales and alternative distribution models </a:t>
            </a:r>
          </a:p>
          <a:p>
            <a:pPr lvl="1" indent="-457200"/>
            <a:r>
              <a:rPr lang="en-US" sz="1800" dirty="0"/>
              <a:t>Transition from ICE to EVs changing the traditional dealership. Reuters, March 2, 2022 Article</a:t>
            </a:r>
          </a:p>
          <a:p>
            <a:pPr marL="980694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CEO of Asbury: "If you know the world is going to be electric ... you don’t need stores to be as big as they are. Maybe a small showroom ... and smaller service centers" in more locations</a:t>
            </a:r>
          </a:p>
          <a:p>
            <a:pPr marL="980694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Lithia’s Bryan DeBoer noted potential support of “Agency Model” where dealers are paid set amounts to handle sale (and avoid significant </a:t>
            </a:r>
            <a:r>
              <a:rPr lang="en-US" sz="1400" dirty="0" err="1"/>
              <a:t>SG&amp;A</a:t>
            </a:r>
            <a:r>
              <a:rPr lang="en-US" sz="1400" dirty="0"/>
              <a:t> costs) and deliver car without need to stock significant inventory</a:t>
            </a:r>
          </a:p>
          <a:p>
            <a:pPr lvl="1" indent="-457200"/>
            <a:r>
              <a:rPr lang="en-US" sz="1800" dirty="0"/>
              <a:t>Emerging “green” regulations – Inflation Reduction Act</a:t>
            </a:r>
          </a:p>
          <a:p>
            <a:pPr lvl="2" indent="-457200"/>
            <a:r>
              <a:rPr lang="en-US" sz="1400" i="0" dirty="0">
                <a:effectLst/>
              </a:rPr>
              <a:t>Expanded tax credits for EVs -- $4,000 for the sale of </a:t>
            </a:r>
            <a:r>
              <a:rPr lang="en-US" sz="1400" i="1" dirty="0">
                <a:effectLst/>
              </a:rPr>
              <a:t>used</a:t>
            </a:r>
            <a:r>
              <a:rPr lang="en-US" sz="1400" i="0" dirty="0">
                <a:effectLst/>
              </a:rPr>
              <a:t> electric cars and up to $7,500 for purchaser of certain </a:t>
            </a:r>
            <a:r>
              <a:rPr lang="en-US" sz="1400" i="1" dirty="0">
                <a:effectLst/>
              </a:rPr>
              <a:t>new</a:t>
            </a:r>
            <a:r>
              <a:rPr lang="en-US" sz="1400" i="0" dirty="0">
                <a:effectLst/>
              </a:rPr>
              <a:t> EVs.</a:t>
            </a:r>
          </a:p>
          <a:p>
            <a:pPr lvl="2" indent="-457200"/>
            <a:r>
              <a:rPr lang="en-US" sz="1400" dirty="0"/>
              <a:t>Clean vehicle credits (final assembly, critical minerals and battery components inn North America )</a:t>
            </a:r>
          </a:p>
          <a:p>
            <a:pPr lvl="2" indent="-457200"/>
            <a:r>
              <a:rPr lang="en-US" sz="1400" dirty="0"/>
              <a:t>Tax credit for charging equipment extended through 2032</a:t>
            </a:r>
          </a:p>
          <a:p>
            <a:pPr lvl="1" indent="-457200"/>
            <a:r>
              <a:rPr lang="en-US" sz="1800" dirty="0"/>
              <a:t>Emerging “green” regulations -- California ICE Regulations</a:t>
            </a:r>
          </a:p>
          <a:p>
            <a:pPr lvl="2" indent="-457200"/>
            <a:r>
              <a:rPr lang="en-US" sz="1400" dirty="0"/>
              <a:t>2035 ban on ICE new cars / interim targets</a:t>
            </a:r>
          </a:p>
          <a:p>
            <a:pPr lvl="2" indent="-457200"/>
            <a:r>
              <a:rPr lang="en-US" sz="1400" dirty="0"/>
              <a:t>Cities pushing to ban gas stations</a:t>
            </a:r>
          </a:p>
          <a:p>
            <a:pPr lvl="1" indent="-4572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BEDB3-2D81-4473-8FD3-DD22437D1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7B228D8-E3C4-4D8C-A2CF-3AEF846A71C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0237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D2753-AEF5-4BAA-BE6B-8C1976790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Auto Industry is Changing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307D8-A5F9-4417-8115-9A154FECC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No. 5: Enhanced consumer protection / FTC rule – enforcement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Founders Grotesk Text Regular"/>
              </a:rPr>
              <a:t>April 1, 2022, the Federal Trade Commission (FTC) and Illinois Attorney General’s Office </a:t>
            </a:r>
            <a:r>
              <a:rPr lang="en-US" b="0" i="0" dirty="0">
                <a:solidFill>
                  <a:srgbClr val="666666"/>
                </a:solidFill>
                <a:effectLst/>
                <a:latin typeface="Founders Grotesk Text Regular"/>
              </a:rPr>
              <a:t>-- </a:t>
            </a:r>
            <a:r>
              <a:rPr lang="en-US" b="0" i="0" dirty="0">
                <a:solidFill>
                  <a:srgbClr val="000000"/>
                </a:solidFill>
                <a:effectLst/>
                <a:latin typeface="Founders Grotesk Text Regular"/>
              </a:rPr>
              <a:t>$10 million settlement with Ed Napleton Automotive Group re: advertised pricing for vehicles</a:t>
            </a:r>
          </a:p>
          <a:p>
            <a:pPr lvl="1"/>
            <a:r>
              <a:rPr lang="en-US" dirty="0"/>
              <a:t>FTC Rule coming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Founders Grotesk Semibold"/>
              </a:rPr>
              <a:t>Expect more consumer favorable scrutiny / regulation of Auto Industry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FAA24-8223-4B0A-BF80-93288332A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7B228D8-E3C4-4D8C-A2CF-3AEF846A71C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4092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601C6-9D2B-4F68-B27B-6A14B45F61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Dealerships are Changing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030230-0977-49AA-8EAC-C0B2C8C511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5B86B-5CED-4F2F-AFA8-A36C3727E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28D8-E3C4-4D8C-A2CF-3AEF846A71C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7470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9D094-F7BD-4B8D-B716-BC66B6BD8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Dealerships are Changing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79C07-C067-443A-9FDC-24E6CD60F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500" dirty="0"/>
              <a:t>What will the dealership of the future look like?  Operationally how will it change?</a:t>
            </a:r>
          </a:p>
          <a:p>
            <a:pPr marL="0" indent="0">
              <a:buNone/>
            </a:pPr>
            <a:endParaRPr lang="en-US" sz="4500" dirty="0"/>
          </a:p>
          <a:p>
            <a:r>
              <a:rPr lang="en-US" sz="4500" dirty="0"/>
              <a:t>Amazon influenced other stores like Walmart and Target to focus on-line, create advantages / rewards, quick delivery, no hassle buying.  Start-ups doing the same in the auto industry.</a:t>
            </a:r>
          </a:p>
          <a:p>
            <a:endParaRPr lang="en-US" sz="4500" dirty="0"/>
          </a:p>
          <a:p>
            <a:r>
              <a:rPr lang="en-US" sz="4500" dirty="0"/>
              <a:t>Some certainties:  EVs, on-line vehicle shopping, and a focus on customer convenience 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4000" dirty="0"/>
              <a:t>Ultimately Dealerships and OEMs will need to deliver what customers want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7A8E8-2803-4B1D-92D8-8EE731974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7B228D8-E3C4-4D8C-A2CF-3AEF846A71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37169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3067B-CA5F-4E19-9C12-CE7A6D45E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Dealerships are Changing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84FEC-F69D-42CD-899D-C28697633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Lessons from Start-Ups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Focus on experience centers more than transaction centers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Less inventory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Fewer brick-and-mortar sales locations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EV-only brands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Consistency of messaging / advertising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Transparency in pricing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Mobile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FF716-CAB3-48B3-8CE4-6DA7AB41B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7B228D8-E3C4-4D8C-A2CF-3AEF846A71C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4205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3067B-CA5F-4E19-9C12-CE7A6D45E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Dealerships are Changing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84FEC-F69D-42CD-899D-C28697633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COVID and Supply Constraints have accelerated the rate of change.</a:t>
            </a:r>
          </a:p>
          <a:p>
            <a:pPr lvl="1"/>
            <a:r>
              <a:rPr lang="en-US" dirty="0"/>
              <a:t>Enhanced Online Experience</a:t>
            </a:r>
          </a:p>
          <a:p>
            <a:pPr lvl="1"/>
            <a:r>
              <a:rPr lang="en-US" dirty="0"/>
              <a:t>Remote Test Drives</a:t>
            </a:r>
          </a:p>
          <a:p>
            <a:pPr lvl="1"/>
            <a:r>
              <a:rPr lang="en-US" dirty="0"/>
              <a:t>Home Delivery</a:t>
            </a:r>
          </a:p>
          <a:p>
            <a:pPr lvl="1"/>
            <a:r>
              <a:rPr lang="en-US" dirty="0"/>
              <a:t>Different service options</a:t>
            </a:r>
          </a:p>
          <a:p>
            <a:pPr lvl="1"/>
            <a:r>
              <a:rPr lang="en-US" dirty="0"/>
              <a:t>Increased use of Apps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FF716-CAB3-48B3-8CE4-6DA7AB41B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7B228D8-E3C4-4D8C-A2CF-3AEF846A71C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147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3067B-CA5F-4E19-9C12-CE7A6D45E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Dealerships are Changing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84FEC-F69D-42CD-899D-C28697633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Enhancing the online experience:  </a:t>
            </a:r>
          </a:p>
          <a:p>
            <a:pPr lvl="1"/>
            <a:r>
              <a:rPr lang="en-US" dirty="0"/>
              <a:t>Digital retail is here to stay</a:t>
            </a:r>
          </a:p>
          <a:p>
            <a:pPr lvl="1"/>
            <a:r>
              <a:rPr lang="en-US" dirty="0"/>
              <a:t>Continued drive towards offering all aspects of the purchase process online: financing, reviewing trade offers, eSign and notarized sales docs.</a:t>
            </a:r>
          </a:p>
          <a:p>
            <a:pPr lvl="1"/>
            <a:r>
              <a:rPr lang="en-US" dirty="0"/>
              <a:t>Continued use of data to better understand specific customers needs </a:t>
            </a:r>
          </a:p>
          <a:p>
            <a:pPr lvl="1"/>
            <a:r>
              <a:rPr lang="en-US" dirty="0"/>
              <a:t>Digital Enhancements-Role of Augmented and Virtual Reality: 3D test-driving experiences, 360-degree videos of a vehicle's interior and exterior.  </a:t>
            </a:r>
          </a:p>
          <a:p>
            <a:pPr lvl="1"/>
            <a:r>
              <a:rPr lang="en-US" dirty="0"/>
              <a:t>Customization of product</a:t>
            </a:r>
          </a:p>
          <a:p>
            <a:pPr lvl="1"/>
            <a:r>
              <a:rPr lang="en-US" dirty="0"/>
              <a:t>The ‘Amazon effect’ of seeing, buying and having a product delivered to your doorstep has made its way into vehicle buying and it is here to stay.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FF716-CAB3-48B3-8CE4-6DA7AB41B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7B228D8-E3C4-4D8C-A2CF-3AEF846A71C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70602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3067B-CA5F-4E19-9C12-CE7A6D45E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Dealerships are Changing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84FEC-F69D-42CD-899D-C28697633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b="1" dirty="0"/>
              <a:t>Shift from Transaction Centers to Experience Centers. </a:t>
            </a:r>
            <a:endParaRPr lang="en-US" sz="2600" dirty="0"/>
          </a:p>
          <a:p>
            <a:pPr lvl="1"/>
            <a:r>
              <a:rPr lang="en-US" sz="2600" dirty="0"/>
              <a:t>Continued desire of consumers to be able to see, touch, and experience the vehicle.   </a:t>
            </a:r>
          </a:p>
          <a:p>
            <a:pPr lvl="1"/>
            <a:endParaRPr lang="en-US" sz="2600" dirty="0"/>
          </a:p>
          <a:p>
            <a:pPr lvl="1"/>
            <a:r>
              <a:rPr lang="en-US" sz="2800" dirty="0"/>
              <a:t>Test drives will remain a key part of the experience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sz="2600" dirty="0"/>
              <a:t>Salespeople as “Product Experts” -  With continued push towards EVs and advanced technology it will be more important than ever to have a product expert educate customers. </a:t>
            </a:r>
          </a:p>
          <a:p>
            <a:pPr lvl="1"/>
            <a:endParaRPr lang="en-US" dirty="0"/>
          </a:p>
          <a:p>
            <a:pPr lvl="1"/>
            <a:r>
              <a:rPr lang="en-US" sz="2600" dirty="0"/>
              <a:t>Use of charging stations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sz="3400" dirty="0"/>
          </a:p>
          <a:p>
            <a:pPr lvl="1"/>
            <a:endParaRPr lang="en-US" sz="3400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FF716-CAB3-48B3-8CE4-6DA7AB41B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7B228D8-E3C4-4D8C-A2CF-3AEF846A71C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5489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C4C5E0-5F15-4251-ACA2-73106FFF3F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Speakers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1410DB6A-A0DE-4103-B3BA-6BAAF200D3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96193-F6DE-424A-A641-7E7409C1A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28D8-E3C4-4D8C-A2CF-3AEF846A71C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3132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3067B-CA5F-4E19-9C12-CE7A6D45E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Dealerships are Changing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84FEC-F69D-42CD-899D-C28697633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Reduced Dealer Inventory</a:t>
            </a:r>
          </a:p>
          <a:p>
            <a:pPr lvl="1"/>
            <a:r>
              <a:rPr lang="en-US" b="1" dirty="0"/>
              <a:t>Customization  </a:t>
            </a:r>
            <a:endParaRPr lang="en-US" dirty="0"/>
          </a:p>
          <a:p>
            <a:pPr lvl="2"/>
            <a:r>
              <a:rPr lang="en-US" dirty="0"/>
              <a:t>More and more vehicles being built to order  </a:t>
            </a:r>
          </a:p>
          <a:p>
            <a:pPr lvl="2"/>
            <a:r>
              <a:rPr lang="en-US" dirty="0"/>
              <a:t>The number of consumers that plan to preorder their next vehicle through a dealer continues to grow</a:t>
            </a:r>
          </a:p>
          <a:p>
            <a:pPr lvl="2"/>
            <a:r>
              <a:rPr lang="en-US" dirty="0"/>
              <a:t>Consumers willing to wait to get a vehicle that fits their exact specs: colors/trim/ add-ons/ features</a:t>
            </a:r>
          </a:p>
          <a:p>
            <a:pPr lvl="2"/>
            <a:r>
              <a:rPr lang="en-US" dirty="0"/>
              <a:t>As a result, in the future, dealerships will generally have fewer cars on their lots 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Talk within the Industry</a:t>
            </a:r>
            <a:r>
              <a:rPr lang="en-US" sz="24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(e.g. Ford, Polestar)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FF716-CAB3-48B3-8CE4-6DA7AB41B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7B228D8-E3C4-4D8C-A2CF-3AEF846A71C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51600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3067B-CA5F-4E19-9C12-CE7A6D45E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Dealerships are Changing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84FEC-F69D-42CD-899D-C28697633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Dealer as a Concierge -  Continued movement towards hassle-free, convenient sales/service process:</a:t>
            </a:r>
            <a:endParaRPr lang="en-US" dirty="0"/>
          </a:p>
          <a:p>
            <a:pPr lvl="1"/>
            <a:r>
              <a:rPr lang="en-US" b="1" dirty="0"/>
              <a:t>Remote Test Drives-</a:t>
            </a:r>
            <a:r>
              <a:rPr lang="en-US" dirty="0"/>
              <a:t>  Dealer allows the customer to schedule and dealership deliver the car to the customer to test drive at a location of their convenience.</a:t>
            </a:r>
          </a:p>
          <a:p>
            <a:pPr lvl="1"/>
            <a:r>
              <a:rPr lang="en-US" b="1" dirty="0"/>
              <a:t>White Glove Delivery -</a:t>
            </a:r>
            <a:r>
              <a:rPr lang="en-US" dirty="0"/>
              <a:t>  Make it an experience</a:t>
            </a:r>
          </a:p>
          <a:p>
            <a:pPr lvl="1"/>
            <a:r>
              <a:rPr lang="en-US" b="1" dirty="0"/>
              <a:t>Mobile Service – </a:t>
            </a:r>
            <a:r>
              <a:rPr lang="en-US" dirty="0"/>
              <a:t>Service performed at home/work</a:t>
            </a:r>
          </a:p>
          <a:p>
            <a:pPr lvl="2"/>
            <a:r>
              <a:rPr lang="en-US" dirty="0"/>
              <a:t>Continued need to service  ICE vehicles along with EVs </a:t>
            </a:r>
          </a:p>
          <a:p>
            <a:pPr lvl="1"/>
            <a:endParaRPr lang="en-US" dirty="0"/>
          </a:p>
          <a:p>
            <a:pPr lvl="1"/>
            <a:endParaRPr lang="en-US" sz="3400" dirty="0"/>
          </a:p>
          <a:p>
            <a:pPr lvl="1"/>
            <a:endParaRPr lang="en-US" sz="3400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FF716-CAB3-48B3-8CE4-6DA7AB41B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7B228D8-E3C4-4D8C-A2CF-3AEF846A71C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91458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3067B-CA5F-4E19-9C12-CE7A6D45E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Dealerships are Changing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84FEC-F69D-42CD-899D-C28697633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Transparent Pricing</a:t>
            </a:r>
            <a:endParaRPr lang="en-US" dirty="0"/>
          </a:p>
          <a:p>
            <a:pPr lvl="1"/>
            <a:r>
              <a:rPr lang="en-US" dirty="0"/>
              <a:t>Movement towards “No Haggle” sales experience.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Automotive News 9/14/22: “Ford told dealers they have to set no-haggle prices on EVs and follow other new standards aimed at competing with direct-sales rivals such as Tesla.”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Generational Differences in Consumer Preferences? “Non-Haggle”  vs. the value of negotiations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FF716-CAB3-48B3-8CE4-6DA7AB41B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7B228D8-E3C4-4D8C-A2CF-3AEF846A71C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6890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CAF4D-DD1D-49ED-928E-AF6C3B2E2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Dealerships are Changing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D2561-A65A-4477-BF5A-DF3927047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Dealers and OEMs need to provide / add value to the customer’s experience </a:t>
            </a:r>
          </a:p>
          <a:p>
            <a:r>
              <a:rPr lang="en-US" dirty="0"/>
              <a:t>Both dealers and OEMs want to build the relationship with the customer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OEMs selling more products and services directly to the customer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Dealers partnering with mobility companies, creating subscription programs, mobility fleet management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Manufactures/dealers must proactively prepare for a radically different future in which only forward-thinking businesses thrive.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6FE72-0FC4-4E4D-86FB-BBD55DA9D3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7B228D8-E3C4-4D8C-A2CF-3AEF846A71C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124916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64D64-2F75-4DC5-BA21-B5563E2523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It All Mean – Implications for the Industry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B26232E-6275-4C96-94C6-624DD44F55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62EBE-1ED5-4C4D-8E7C-B20BC8440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28D8-E3C4-4D8C-A2CF-3AEF846A71C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1715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2B8753-E080-4B1C-9F31-EA56A07D9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it all mean – Implications for the Industry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4337A7-6A28-4911-86A3-98ED91BA7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seven words that will define the future</a:t>
            </a:r>
          </a:p>
          <a:p>
            <a:pPr marL="0" indent="0">
              <a:buNone/>
            </a:pPr>
            <a:r>
              <a:rPr lang="en-US" dirty="0"/>
              <a:t>o	State v. Federal laws</a:t>
            </a:r>
          </a:p>
          <a:p>
            <a:pPr marL="0" indent="0">
              <a:buNone/>
            </a:pPr>
            <a:r>
              <a:rPr lang="en-US" dirty="0"/>
              <a:t>o	Sustainability</a:t>
            </a:r>
          </a:p>
          <a:p>
            <a:pPr marL="0" indent="0">
              <a:buNone/>
            </a:pPr>
            <a:r>
              <a:rPr lang="en-US" dirty="0"/>
              <a:t>o	Software</a:t>
            </a:r>
          </a:p>
          <a:p>
            <a:pPr marL="0" indent="0">
              <a:buNone/>
            </a:pPr>
            <a:r>
              <a:rPr lang="en-US" dirty="0"/>
              <a:t>o	Service</a:t>
            </a:r>
          </a:p>
          <a:p>
            <a:pPr marL="0" indent="0">
              <a:buNone/>
            </a:pPr>
            <a:r>
              <a:rPr lang="en-US" dirty="0"/>
              <a:t>o	Sourcing/Supply</a:t>
            </a:r>
          </a:p>
          <a:p>
            <a:pPr marL="0" indent="0">
              <a:buNone/>
            </a:pPr>
            <a:r>
              <a:rPr lang="en-US" dirty="0"/>
              <a:t>o	Smart Roads</a:t>
            </a:r>
          </a:p>
          <a:p>
            <a:pPr marL="0" indent="0">
              <a:buNone/>
            </a:pPr>
            <a:r>
              <a:rPr lang="en-US" dirty="0"/>
              <a:t>o	Success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293FC-B365-4B78-A69D-D0DCDE1EFC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7B228D8-E3C4-4D8C-A2CF-3AEF846A71C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4122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F7887-6E87-487F-AAAB-460F65792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it all mean – Implications for the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A3D50-DF03-4249-89A3-475DB80A3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State v. Federal Laws</a:t>
            </a:r>
          </a:p>
          <a:p>
            <a:pPr lvl="1"/>
            <a:r>
              <a:rPr lang="en-US" dirty="0"/>
              <a:t>Auto industry has been defined mostly by state laws, but new innovation will demand integration of systems and accessibility of information</a:t>
            </a:r>
          </a:p>
          <a:p>
            <a:pPr lvl="1"/>
            <a:r>
              <a:rPr lang="en-US" dirty="0"/>
              <a:t>Will we continue to see a patchwork of state laws on direct sales or will we see federal legislation?</a:t>
            </a:r>
          </a:p>
          <a:p>
            <a:pPr lvl="1"/>
            <a:r>
              <a:rPr lang="en-US" dirty="0"/>
              <a:t>Will lawsuits that argue direct sales bans violate the Commerce Clause of the U.S. Constitution succeed?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D3A5D-E7AA-4E5B-AC64-CD11782D5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7B228D8-E3C4-4D8C-A2CF-3AEF846A71C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54943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F7887-6E87-487F-AAAB-460F65792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it all mean – Implications for the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A3D50-DF03-4249-89A3-475DB80A3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Sustainability</a:t>
            </a:r>
          </a:p>
          <a:p>
            <a:pPr lvl="1"/>
            <a:r>
              <a:rPr lang="en-US" dirty="0"/>
              <a:t>It’s more than just EVs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OEMs re-evaluating everything from design through product end-of-life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OEMs embracing new ways of generating energy and “sharing” that energy within bi-directional chargers, sustainable communities and residential battery storage units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D3A5D-E7AA-4E5B-AC64-CD11782D5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7B228D8-E3C4-4D8C-A2CF-3AEF846A71C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9057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F7887-6E87-487F-AAAB-460F65792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it all mean – Implications for the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A3D50-DF03-4249-89A3-475DB80A3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Software</a:t>
            </a:r>
          </a:p>
          <a:p>
            <a:pPr lvl="1"/>
            <a:r>
              <a:rPr lang="en-US" dirty="0"/>
              <a:t>Customers are looking for more than reliable vehicles; they want the latest technology</a:t>
            </a:r>
          </a:p>
          <a:p>
            <a:pPr lvl="1"/>
            <a:r>
              <a:rPr lang="en-US" dirty="0"/>
              <a:t>Three layers of products—hardware, software and apps</a:t>
            </a:r>
          </a:p>
          <a:p>
            <a:pPr lvl="1"/>
            <a:r>
              <a:rPr lang="en-US" dirty="0"/>
              <a:t>Customers want comfort, performance, and convenience</a:t>
            </a:r>
          </a:p>
          <a:p>
            <a:pPr lvl="1"/>
            <a:r>
              <a:rPr lang="en-US" dirty="0"/>
              <a:t>Challenges will include:  </a:t>
            </a:r>
          </a:p>
          <a:p>
            <a:pPr lvl="2"/>
            <a:r>
              <a:rPr lang="en-US" dirty="0"/>
              <a:t>OTAs</a:t>
            </a:r>
          </a:p>
          <a:p>
            <a:pPr lvl="2"/>
            <a:r>
              <a:rPr lang="en-US" dirty="0"/>
              <a:t>Who owns customer relationship?</a:t>
            </a:r>
          </a:p>
          <a:p>
            <a:pPr lvl="2"/>
            <a:r>
              <a:rPr lang="en-US" dirty="0"/>
              <a:t>Additional costs for subscriptions?</a:t>
            </a:r>
          </a:p>
          <a:p>
            <a:pPr lvl="2"/>
            <a:r>
              <a:rPr lang="en-US" dirty="0"/>
              <a:t>Privacy and data security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D3A5D-E7AA-4E5B-AC64-CD11782D5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7B228D8-E3C4-4D8C-A2CF-3AEF846A71C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4656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F7887-6E87-487F-AAAB-460F65792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it all mean – Implications for the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A3D50-DF03-4249-89A3-475DB80A3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2800" b="1" dirty="0"/>
              <a:t>Service</a:t>
            </a:r>
          </a:p>
          <a:p>
            <a:pPr marL="457200" lvl="1" indent="0">
              <a:buNone/>
            </a:pPr>
            <a:endParaRPr lang="en-US" sz="2800" b="1" dirty="0"/>
          </a:p>
          <a:p>
            <a:pPr lvl="2"/>
            <a:r>
              <a:rPr lang="en-US" sz="2400" dirty="0"/>
              <a:t>While much of the talk is about direct sales, reduced inventory and supply chain issues -- </a:t>
            </a:r>
            <a:r>
              <a:rPr lang="en-US" sz="2400" i="1" dirty="0"/>
              <a:t>real challenge is service</a:t>
            </a:r>
          </a:p>
          <a:p>
            <a:pPr lvl="2"/>
            <a:r>
              <a:rPr lang="en-US" sz="2400" dirty="0"/>
              <a:t>Customers demand convenience, but the industry is moving toward fewer points</a:t>
            </a:r>
          </a:p>
          <a:p>
            <a:pPr lvl="2"/>
            <a:r>
              <a:rPr lang="en-US" sz="2400" dirty="0"/>
              <a:t>Customers want mobile service, but is it environmentally sustainable?</a:t>
            </a:r>
          </a:p>
          <a:p>
            <a:pPr lvl="2"/>
            <a:r>
              <a:rPr lang="en-US" sz="2400" dirty="0"/>
              <a:t>Are technicians prepared to service EV cars and trucks?</a:t>
            </a:r>
          </a:p>
          <a:p>
            <a:pPr lvl="2"/>
            <a:r>
              <a:rPr lang="en-US" sz="2400" dirty="0"/>
              <a:t>Will the industry and customers turn more to third-party providers?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D3A5D-E7AA-4E5B-AC64-CD11782D5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7B228D8-E3C4-4D8C-A2CF-3AEF846A71C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5134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2ED850-9E31-4477-87DE-ADB44ACB6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Dealerships of the Future – The Outlook of the Industry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E7549-FA3C-46C0-BF0E-E521D6A14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7B228D8-E3C4-4D8C-A2CF-3AEF846A71C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A60295C-95AA-4F85-A4E1-1483C5B9E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Chris Genovese		        Jody Porter			John Skelton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166E688-F16B-4056-BB2A-C5AD51266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92" y="2750090"/>
            <a:ext cx="2915045" cy="25024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3F380ED-CD6C-4BB8-9FAE-11714F676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842" y="2648438"/>
            <a:ext cx="3346315" cy="25024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A1540EF-4A48-4FD6-BF65-1568B0FDC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467" y="2338212"/>
            <a:ext cx="2333333" cy="2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27108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F7887-6E87-487F-AAAB-460F65792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it all mean – Implications for the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A3D50-DF03-4249-89A3-475DB80A3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b="1" dirty="0"/>
              <a:t>Sourcing</a:t>
            </a:r>
          </a:p>
          <a:p>
            <a:pPr lvl="2"/>
            <a:r>
              <a:rPr lang="en-US" sz="2400" dirty="0"/>
              <a:t>Continued challenges in the supply chain</a:t>
            </a:r>
          </a:p>
          <a:p>
            <a:pPr lvl="2"/>
            <a:r>
              <a:rPr lang="en-US" sz="2400" dirty="0"/>
              <a:t>New regulations requiring North American focus</a:t>
            </a:r>
          </a:p>
          <a:p>
            <a:pPr lvl="3"/>
            <a:r>
              <a:rPr lang="en-US" sz="2400" dirty="0"/>
              <a:t>Inflation Reduction Act—EV tax credits</a:t>
            </a:r>
          </a:p>
          <a:p>
            <a:pPr lvl="3"/>
            <a:r>
              <a:rPr lang="en-US" sz="2400" dirty="0"/>
              <a:t>New battery factories</a:t>
            </a:r>
          </a:p>
          <a:p>
            <a:pPr lvl="2"/>
            <a:r>
              <a:rPr lang="en-US" sz="2400" dirty="0"/>
              <a:t>OEMs need to become experts in materials mining (e.g., lithium)</a:t>
            </a:r>
          </a:p>
          <a:p>
            <a:pPr lvl="2"/>
            <a:r>
              <a:rPr lang="en-US" sz="2400" dirty="0"/>
              <a:t>Move toward “glocalization”</a:t>
            </a:r>
          </a:p>
          <a:p>
            <a:pPr lvl="2"/>
            <a:r>
              <a:rPr lang="en-US" sz="2400" dirty="0"/>
              <a:t>Logistics and freight challenges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D3A5D-E7AA-4E5B-AC64-CD11782D5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7B228D8-E3C4-4D8C-A2CF-3AEF846A71C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36329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F7887-6E87-487F-AAAB-460F65792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it all mean – Implications for the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A3D50-DF03-4249-89A3-475DB80A3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en-US" sz="3100" b="1" dirty="0"/>
              <a:t>Smart Roads</a:t>
            </a:r>
          </a:p>
          <a:p>
            <a:pPr lvl="1"/>
            <a:r>
              <a:rPr lang="en-US" sz="2600" b="1" dirty="0"/>
              <a:t>We already have:</a:t>
            </a:r>
          </a:p>
          <a:p>
            <a:pPr lvl="2"/>
            <a:r>
              <a:rPr lang="en-US" dirty="0"/>
              <a:t>Vehicles reading speeding limits and speed limiters</a:t>
            </a:r>
          </a:p>
          <a:p>
            <a:pPr lvl="2"/>
            <a:r>
              <a:rPr lang="en-US" dirty="0"/>
              <a:t>Vehicle to vehicle communication</a:t>
            </a:r>
          </a:p>
          <a:p>
            <a:pPr lvl="2"/>
            <a:r>
              <a:rPr lang="en-US" dirty="0"/>
              <a:t>Information about parking availability</a:t>
            </a:r>
          </a:p>
          <a:p>
            <a:pPr lvl="2"/>
            <a:r>
              <a:rPr lang="en-US" dirty="0"/>
              <a:t>E-tolls</a:t>
            </a:r>
          </a:p>
          <a:p>
            <a:pPr lvl="2"/>
            <a:r>
              <a:rPr lang="en-US" dirty="0"/>
              <a:t>Remote parking assist systems</a:t>
            </a:r>
          </a:p>
          <a:p>
            <a:pPr lvl="1"/>
            <a:r>
              <a:rPr lang="en-US" sz="2600" b="1" dirty="0"/>
              <a:t>What does the future hold?</a:t>
            </a:r>
          </a:p>
          <a:p>
            <a:pPr lvl="2"/>
            <a:r>
              <a:rPr lang="en-US" dirty="0"/>
              <a:t>Smart pavement with fiber-optic sensors</a:t>
            </a:r>
          </a:p>
          <a:p>
            <a:pPr lvl="2"/>
            <a:r>
              <a:rPr lang="en-US" dirty="0"/>
              <a:t>Solar road paint</a:t>
            </a:r>
          </a:p>
          <a:p>
            <a:pPr lvl="2"/>
            <a:r>
              <a:rPr lang="en-US" dirty="0"/>
              <a:t>Roads that Honk</a:t>
            </a:r>
          </a:p>
          <a:p>
            <a:pPr lvl="2"/>
            <a:r>
              <a:rPr lang="en-US" dirty="0"/>
              <a:t>Digital traffic signs</a:t>
            </a:r>
          </a:p>
          <a:p>
            <a:pPr lvl="2"/>
            <a:r>
              <a:rPr lang="en-US" dirty="0"/>
              <a:t>Roads that harvest energy</a:t>
            </a:r>
          </a:p>
          <a:p>
            <a:pPr lvl="2"/>
            <a:r>
              <a:rPr lang="en-US" dirty="0"/>
              <a:t>Smart streetlights</a:t>
            </a:r>
          </a:p>
          <a:p>
            <a:pPr lvl="2"/>
            <a:r>
              <a:rPr lang="en-US" dirty="0"/>
              <a:t>Smart intersections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D3A5D-E7AA-4E5B-AC64-CD11782D5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7B228D8-E3C4-4D8C-A2CF-3AEF846A71C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73004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F7887-6E87-487F-AAAB-460F65792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it all mean – Implications for the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A3D50-DF03-4249-89A3-475DB80A3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sz="2800" b="1" dirty="0"/>
              <a:t>Success will depend upon:</a:t>
            </a:r>
          </a:p>
          <a:p>
            <a:pPr lvl="3"/>
            <a:r>
              <a:rPr lang="en-US" sz="2400" dirty="0"/>
              <a:t>Who harnesses the technology of the future</a:t>
            </a:r>
          </a:p>
          <a:p>
            <a:pPr lvl="3"/>
            <a:r>
              <a:rPr lang="en-US" sz="2400" dirty="0"/>
              <a:t>Who harnesses the energy of the future</a:t>
            </a:r>
          </a:p>
          <a:p>
            <a:pPr lvl="3"/>
            <a:r>
              <a:rPr lang="en-US" sz="2400" dirty="0"/>
              <a:t>Who builds relationships with the customers of the future</a:t>
            </a:r>
          </a:p>
          <a:p>
            <a:pPr marL="1371600" lvl="3" indent="0">
              <a:buNone/>
            </a:pPr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D3A5D-E7AA-4E5B-AC64-CD11782D5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7B228D8-E3C4-4D8C-A2CF-3AEF846A71C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58620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64D64-2F75-4DC5-BA21-B5563E2523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B26232E-6275-4C96-94C6-624DD44F55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62EBE-1ED5-4C4D-8E7C-B20BC8440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28D8-E3C4-4D8C-A2CF-3AEF846A71C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07860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64D64-2F75-4DC5-BA21-B5563E2523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B26232E-6275-4C96-94C6-624DD44F55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62EBE-1ED5-4C4D-8E7C-B20BC8440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28D8-E3C4-4D8C-A2CF-3AEF846A71C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5557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9142F-7DDC-41BC-BB41-A3A5BF163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– Dealerships of the Future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BC561-9574-4ED4-872C-DD69687A8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7B228D8-E3C4-4D8C-A2CF-3AEF846A71C2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A10B097-4D5B-4470-B2C0-FEBB66E47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641461"/>
              </p:ext>
            </p:extLst>
          </p:nvPr>
        </p:nvGraphicFramePr>
        <p:xfrm>
          <a:off x="1173365" y="2026920"/>
          <a:ext cx="10363106" cy="2103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3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9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574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rgbClr val="385988"/>
                          </a:solidFill>
                        </a:rPr>
                        <a:t>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The Auto Industry is Evolving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574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rgbClr val="385988"/>
                          </a:solidFill>
                        </a:rPr>
                        <a:t>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Dealerships are Changing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574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rgbClr val="385988"/>
                          </a:solidFill>
                        </a:rPr>
                        <a:t>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Does it Mean -- Implications for the Industry</a:t>
                      </a:r>
                      <a:endParaRPr lang="en-US" sz="32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26996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CAF869-DDE4-4B59-8A93-E12BB3F051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Auto Industry is Evolving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5F89CF0-6FB8-4863-AFDA-B333FF05FB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3955A-FD7E-4CCE-A404-0896BB54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28D8-E3C4-4D8C-A2CF-3AEF846A71C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4576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57AAF-FA0A-41EE-9E00-14D374F89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Auto Industry is Evolving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FBEC6-166C-4005-998D-BEE797E1F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Five significant changes in the Auto Industry</a:t>
            </a:r>
          </a:p>
          <a:p>
            <a:pPr lvl="1" indent="-457200"/>
            <a:r>
              <a:rPr lang="en-US" dirty="0"/>
              <a:t>Change No. 1: Dealership consolidation</a:t>
            </a:r>
          </a:p>
          <a:p>
            <a:pPr lvl="1" indent="-457200"/>
            <a:r>
              <a:rPr lang="en-US" dirty="0"/>
              <a:t>Change No. 2: Consumer desires / expectations</a:t>
            </a:r>
          </a:p>
          <a:p>
            <a:pPr lvl="1" indent="-457200"/>
            <a:r>
              <a:rPr lang="en-US" dirty="0"/>
              <a:t>Change No. 3: More on-line transactions / digital retailing</a:t>
            </a:r>
          </a:p>
          <a:p>
            <a:pPr lvl="1" indent="-457200"/>
            <a:r>
              <a:rPr lang="en-US" dirty="0"/>
              <a:t>Change No. 4: EVs, AVs, new entrants and all things “Tesla”</a:t>
            </a:r>
          </a:p>
          <a:p>
            <a:pPr lvl="1" indent="-457200"/>
            <a:r>
              <a:rPr lang="en-US" dirty="0"/>
              <a:t>Change No. 5: Enhanced consumer protection / FTC Enforcement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9D1E4-DBB7-41C3-9670-9400B0BC8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7B228D8-E3C4-4D8C-A2CF-3AEF846A71C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0112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A18EE-5F69-4F00-A884-928E43A9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Auto Industry is Evolving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79A04-05EE-4EAE-9824-7A05002DF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7338" indent="-234950">
              <a:lnSpc>
                <a:spcPct val="110000"/>
              </a:lnSpc>
            </a:pPr>
            <a:r>
              <a:rPr lang="en-US" dirty="0"/>
              <a:t>Change No. 1: Dealership consolidation and growth of Dealer Groups</a:t>
            </a:r>
          </a:p>
          <a:p>
            <a:pPr marL="287338" indent="-234950">
              <a:lnSpc>
                <a:spcPct val="110000"/>
              </a:lnSpc>
            </a:pPr>
            <a:r>
              <a:rPr lang="en-US" dirty="0"/>
              <a:t>Reuters, March 2, 2022 - </a:t>
            </a:r>
            <a:r>
              <a:rPr lang="en-US" b="1" dirty="0"/>
              <a:t>“Big U.S. auto dealers bet billions against the death of the dealership”</a:t>
            </a:r>
          </a:p>
          <a:p>
            <a:pPr marL="633032" lvl="1" indent="-342900">
              <a:lnSpc>
                <a:spcPct val="110000"/>
              </a:lnSpc>
            </a:pPr>
            <a:r>
              <a:rPr lang="en-US" sz="1900" dirty="0"/>
              <a:t>$8 billion in value transferred in 2021– triple the $2.5 billion of value sold in 2020</a:t>
            </a:r>
          </a:p>
          <a:p>
            <a:pPr marL="633032" lvl="1" indent="-342900">
              <a:lnSpc>
                <a:spcPct val="110000"/>
              </a:lnSpc>
            </a:pPr>
            <a:r>
              <a:rPr lang="en-US" sz="1900" dirty="0"/>
              <a:t>338 unique transactions in 2021 v. prior peak of 288 in 2020</a:t>
            </a:r>
          </a:p>
          <a:p>
            <a:pPr marL="633032" lvl="1" indent="-342900">
              <a:lnSpc>
                <a:spcPct val="110000"/>
              </a:lnSpc>
            </a:pPr>
            <a:r>
              <a:rPr lang="en-US" sz="1900" dirty="0"/>
              <a:t>Publicly traded dealer groups bought over 250 dealerships in 2021</a:t>
            </a:r>
          </a:p>
          <a:p>
            <a:pPr marL="633032" lvl="1" indent="-342900">
              <a:lnSpc>
                <a:spcPct val="110000"/>
              </a:lnSpc>
            </a:pPr>
            <a:r>
              <a:rPr lang="en-US" sz="1900" dirty="0"/>
              <a:t>Per </a:t>
            </a:r>
            <a:r>
              <a:rPr lang="en-US" sz="1900" dirty="0" err="1"/>
              <a:t>USAI</a:t>
            </a:r>
            <a:r>
              <a:rPr lang="en-US" sz="1900" dirty="0"/>
              <a:t> – approximately same number of rooftops which means retail infrastructure remained the same while ownership consolidated</a:t>
            </a:r>
          </a:p>
          <a:p>
            <a:pPr marL="633032" lvl="1" indent="-342900">
              <a:lnSpc>
                <a:spcPct val="110000"/>
              </a:lnSpc>
            </a:pPr>
            <a:r>
              <a:rPr lang="en-US" sz="1900" dirty="0"/>
              <a:t>CEO of Asbury: Fewer owners, owning more stores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09DC1-9168-4B64-A62A-8C44921EA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7B228D8-E3C4-4D8C-A2CF-3AEF846A71C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7766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674B1-68F5-46B5-BCB2-8ED7BCCAE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Auto Industry is Evolving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C6CA0-607C-4A0B-BD69-7C6A74B33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Dealership consolidation means change</a:t>
            </a:r>
          </a:p>
          <a:p>
            <a:pPr marL="394081" indent="-285750"/>
            <a:r>
              <a:rPr lang="en-US" sz="2400" dirty="0"/>
              <a:t>Traditional Dealer Model</a:t>
            </a:r>
            <a:r>
              <a:rPr lang="en-US" sz="2348" dirty="0"/>
              <a:t>:</a:t>
            </a:r>
          </a:p>
          <a:p>
            <a:pPr marL="631825" lvl="1" indent="-285750"/>
            <a:r>
              <a:rPr lang="en-US" sz="2000" dirty="0"/>
              <a:t>Privately-held single (or multiple) dealership</a:t>
            </a:r>
          </a:p>
          <a:p>
            <a:pPr marL="631825" lvl="1" indent="-285750"/>
            <a:r>
              <a:rPr lang="en-US" sz="2000" dirty="0"/>
              <a:t>Family-owned business passed down to children</a:t>
            </a:r>
          </a:p>
          <a:p>
            <a:pPr marL="631825" lvl="1" indent="-285750"/>
            <a:r>
              <a:rPr lang="en-US" sz="2000" dirty="0"/>
              <a:t>OEM focused on the experience, personal services and expertise of the individual owner / operator</a:t>
            </a:r>
          </a:p>
          <a:p>
            <a:pPr marL="394081" indent="-285750"/>
            <a:r>
              <a:rPr lang="en-US" sz="2400" dirty="0"/>
              <a:t>Now:</a:t>
            </a:r>
          </a:p>
          <a:p>
            <a:pPr marL="631825" lvl="1" indent="-285750"/>
            <a:r>
              <a:rPr lang="en-US" sz="2000" dirty="0"/>
              <a:t>The Publics (AutoNation, Sonic, Asbury, etc.)</a:t>
            </a:r>
          </a:p>
          <a:p>
            <a:pPr marL="631825" lvl="1" indent="-285750"/>
            <a:r>
              <a:rPr lang="en-US" sz="2000" dirty="0"/>
              <a:t>Privately held dealer groups with large portfolio of multiple brands </a:t>
            </a:r>
            <a:endParaRPr lang="en-US" sz="2000" b="1" dirty="0"/>
          </a:p>
          <a:p>
            <a:pPr marL="631825" lvl="1" indent="-285750"/>
            <a:r>
              <a:rPr lang="en-US" sz="2000" dirty="0"/>
              <a:t>Privately held dealer groups owned / controlled by Private Equity Investors</a:t>
            </a:r>
          </a:p>
          <a:p>
            <a:pPr marL="631825" lvl="1" indent="-285750"/>
            <a:r>
              <a:rPr lang="en-US" sz="2000" dirty="0"/>
              <a:t>ESOPs (small, but growing)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16BF5-BCD3-485A-85F2-075C3E269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7B228D8-E3C4-4D8C-A2CF-3AEF846A71C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0450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977C5-CCB6-4A24-9212-46B5D1F99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Auto Industry is Evolving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EC476-65EA-4EDD-BFF5-40D5BDE64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87338" indent="-234950">
              <a:lnSpc>
                <a:spcPct val="110000"/>
              </a:lnSpc>
            </a:pPr>
            <a:r>
              <a:rPr lang="en-US" dirty="0"/>
              <a:t>Record growth and consolidation</a:t>
            </a:r>
          </a:p>
          <a:p>
            <a:pPr marL="287338" indent="-234950">
              <a:lnSpc>
                <a:spcPct val="110000"/>
              </a:lnSpc>
            </a:pPr>
            <a:r>
              <a:rPr lang="en-US" dirty="0" err="1"/>
              <a:t>AutoNews</a:t>
            </a:r>
            <a:r>
              <a:rPr lang="en-US" dirty="0"/>
              <a:t>, May 2, 2022 - “Asbury Automotive Poised to Overtake Rivals”</a:t>
            </a:r>
          </a:p>
          <a:p>
            <a:pPr marL="633032" lvl="1" indent="-342900">
              <a:lnSpc>
                <a:spcPct val="110000"/>
              </a:lnSpc>
            </a:pPr>
            <a:r>
              <a:rPr lang="en-US" sz="1900" dirty="0"/>
              <a:t>Asbury raised 2025 revenue goal 60% to $32 billion -- $6.2 billion to come from buying more dealerships</a:t>
            </a:r>
          </a:p>
          <a:p>
            <a:pPr marL="633032" lvl="1" indent="-342900">
              <a:lnSpc>
                <a:spcPct val="110000"/>
              </a:lnSpc>
            </a:pPr>
            <a:r>
              <a:rPr lang="en-US" sz="1900" dirty="0"/>
              <a:t>Asbury’s plan includes adding 75 more dealerships</a:t>
            </a:r>
          </a:p>
          <a:p>
            <a:pPr marL="633032" lvl="1" indent="-342900">
              <a:lnSpc>
                <a:spcPct val="110000"/>
              </a:lnSpc>
            </a:pPr>
            <a:r>
              <a:rPr lang="en-US" sz="1900" dirty="0"/>
              <a:t>Asbury forecasts having 225 dealerships by 2025 up from 148 today.  Asbury had 91 dealerships in 2020</a:t>
            </a:r>
          </a:p>
          <a:p>
            <a:pPr marL="633032" lvl="1" indent="-342900">
              <a:lnSpc>
                <a:spcPct val="110000"/>
              </a:lnSpc>
            </a:pPr>
            <a:r>
              <a:rPr lang="en-US" sz="1900" dirty="0"/>
              <a:t>Asbury reported Q sales of 39,174 – 44% increase from </a:t>
            </a:r>
            <a:r>
              <a:rPr lang="en-US" sz="1900" dirty="0" err="1"/>
              <a:t>Q1</a:t>
            </a:r>
            <a:r>
              <a:rPr lang="en-US" sz="1900" dirty="0"/>
              <a:t> 2020</a:t>
            </a:r>
          </a:p>
          <a:p>
            <a:pPr marL="633032" lvl="1" indent="-342900">
              <a:lnSpc>
                <a:spcPct val="110000"/>
              </a:lnSpc>
            </a:pPr>
            <a:r>
              <a:rPr lang="en-US" sz="1900" dirty="0"/>
              <a:t>Lithia also reports aggressive growth targets -- $50 billion in revenue by 2025</a:t>
            </a:r>
          </a:p>
          <a:p>
            <a:pPr marL="633032" lvl="1" indent="-342900">
              <a:lnSpc>
                <a:spcPct val="110000"/>
              </a:lnSpc>
            </a:pPr>
            <a:r>
              <a:rPr lang="en-US" sz="1900" dirty="0" err="1"/>
              <a:t>AutoNews</a:t>
            </a:r>
            <a:r>
              <a:rPr lang="en-US" sz="1900" dirty="0"/>
              <a:t> – September 20 – Lithia buys 5 dealerships in Wisconsin.</a:t>
            </a:r>
          </a:p>
          <a:p>
            <a:pPr marL="285750" indent="-285750">
              <a:lnSpc>
                <a:spcPct val="120000"/>
              </a:lnSpc>
            </a:pPr>
            <a:r>
              <a:rPr lang="en-US" sz="2300" dirty="0"/>
              <a:t>Evolving owner models present challenges for OEMs</a:t>
            </a:r>
          </a:p>
          <a:p>
            <a:pPr marL="580644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Potentially unknown owners / investors</a:t>
            </a:r>
          </a:p>
          <a:p>
            <a:pPr marL="580644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Influence / control by non-automotive owners/management</a:t>
            </a:r>
          </a:p>
          <a:p>
            <a:pPr marL="580644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100" dirty="0"/>
              <a:t>Business objectives (e.g., return on investment and exit strategies) potentially at odds with OEM objectives (investment in brand and performance)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7C22B-CA3F-4C12-B320-AFEAD8197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7B228D8-E3C4-4D8C-A2CF-3AEF846A71C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4525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.xml>��< ? x m l   v e r s i o n = " 1 . 0 "   e n c o d i n g = " u t f - 1 6 " ? >  
 < p r o p e r t i e s   x m l n s = " h t t p : / / w w w . i m a n a g e . c o m / w o r k / x m l s c h e m a " >  
     < d o c u m e n t i d > S E Y 1 ! 8 6 9 3 8 4 0 5 . 2 < / d o c u m e n t i d >  
     < s e n d e r i d > j s k e l t o n < / s e n d e r i d >  
     < s e n d e r e m a i l > J S K E L T O N @ S E Y F A R T H . C O M < / s e n d e r e m a i l >  
     < l a s t m o d i f i e d > 2 0 2 2 - 0 9 - 2 2 T 0 8 : 3 8 : 3 3 . 0 0 0 0 0 0 0 - 0 4 : 0 0 < / l a s t m o d i f i e d >  
     < d a t a b a s e > S E Y 1 < / d a t a b a s e >  
 < / p r o p e r t i e s > 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2111</Words>
  <Application>Microsoft Office PowerPoint</Application>
  <PresentationFormat>Widescreen</PresentationFormat>
  <Paragraphs>298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Courier New</vt:lpstr>
      <vt:lpstr>Founders Grotesk Semibold</vt:lpstr>
      <vt:lpstr>Founders Grotesk Text Regular</vt:lpstr>
      <vt:lpstr>Symbol</vt:lpstr>
      <vt:lpstr>Wingdings</vt:lpstr>
      <vt:lpstr>Office Theme</vt:lpstr>
      <vt:lpstr>Dealerships of the Future The Outlook of the Industry</vt:lpstr>
      <vt:lpstr>Speakers</vt:lpstr>
      <vt:lpstr>Dealerships of the Future – The Outlook of the Industry</vt:lpstr>
      <vt:lpstr>Agenda – Dealerships of the Future</vt:lpstr>
      <vt:lpstr>The Auto Industry is Evolving</vt:lpstr>
      <vt:lpstr>The Auto Industry is Evolving</vt:lpstr>
      <vt:lpstr>The Auto Industry is Evolving </vt:lpstr>
      <vt:lpstr>The Auto Industry is Evolving</vt:lpstr>
      <vt:lpstr>The Auto Industry is Evolving</vt:lpstr>
      <vt:lpstr>The Auto Industry is Changing</vt:lpstr>
      <vt:lpstr>The Auto Industry is Changing</vt:lpstr>
      <vt:lpstr>The Auto Industry is Changing</vt:lpstr>
      <vt:lpstr>The Auto Industry is Changing</vt:lpstr>
      <vt:lpstr>Dealerships are Changing</vt:lpstr>
      <vt:lpstr>Dealerships are Changing</vt:lpstr>
      <vt:lpstr>Dealerships are Changing</vt:lpstr>
      <vt:lpstr>Dealerships are Changing</vt:lpstr>
      <vt:lpstr>Dealerships are Changing</vt:lpstr>
      <vt:lpstr>Dealerships are Changing</vt:lpstr>
      <vt:lpstr>Dealerships are Changing</vt:lpstr>
      <vt:lpstr>Dealerships are Changing</vt:lpstr>
      <vt:lpstr>Dealerships are Changing</vt:lpstr>
      <vt:lpstr>Dealerships are Changing</vt:lpstr>
      <vt:lpstr>What Does It All Mean – Implications for the Industry</vt:lpstr>
      <vt:lpstr>What does it all mean – Implications for the Industry</vt:lpstr>
      <vt:lpstr>What does it all mean – Implications for the Industry</vt:lpstr>
      <vt:lpstr>What does it all mean – Implications for the Industry</vt:lpstr>
      <vt:lpstr>What does it all mean – Implications for the Industry</vt:lpstr>
      <vt:lpstr>What does it all mean – Implications for the Industry</vt:lpstr>
      <vt:lpstr>What does it all mean – Implications for the Industry</vt:lpstr>
      <vt:lpstr>What does it all mean – Implications for the Industry</vt:lpstr>
      <vt:lpstr>What does it all mean – Implications for the Industry</vt:lpstr>
      <vt:lpstr>Questions?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Dealerships of the Future The Outlook of the Industry</dc:title>
  <cp:lastModifiedBy>Skelton, John</cp:lastModifiedBy>
  <cp:revision>4</cp:revision>
  <dcterms:created xsi:type="dcterms:W3CDTF">1900-01-01T06:00:00Z</dcterms:created>
  <dcterms:modified xsi:type="dcterms:W3CDTF">2022-09-22T12:38:33Z</dcterms:modified>
</cp:coreProperties>
</file>