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13"/>
  </p:notesMasterIdLst>
  <p:sldIdLst>
    <p:sldId id="256" r:id="rId2"/>
    <p:sldId id="257" r:id="rId3"/>
    <p:sldId id="261" r:id="rId4"/>
    <p:sldId id="265" r:id="rId5"/>
    <p:sldId id="258" r:id="rId6"/>
    <p:sldId id="269" r:id="rId7"/>
    <p:sldId id="270" r:id="rId8"/>
    <p:sldId id="268" r:id="rId9"/>
    <p:sldId id="263" r:id="rId10"/>
    <p:sldId id="267" r:id="rId11"/>
    <p:sldId id="262" r:id="rId12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BERNSTEIN" initials="SB" lastIdx="1" clrIdx="0">
    <p:extLst>
      <p:ext uri="{19B8F6BF-5375-455C-9EA6-DF929625EA0E}">
        <p15:presenceInfo xmlns:p15="http://schemas.microsoft.com/office/powerpoint/2012/main" userId="S::SARAH.BERNSTEIN@bfkn.com::5d060272-bf42-4e4b-a455-bf4b0b78c3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57C25-CAE4-4B0C-AD88-13BEA2129134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86D17-1F88-4D81-A9E8-C78C01F62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63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4879-5663-4976-8A36-6DA1FFBF70D5}" type="datetime1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6896-7F7D-4182-944F-ACCA66807C9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226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E0CA-2C08-4D40-AFF9-C535A0BEED86}" type="datetime1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6896-7F7D-4182-944F-ACCA66807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34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D897-F02E-4005-93D9-16F037D9642C}" type="datetime1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6896-7F7D-4182-944F-ACCA66807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90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C373-5ADD-4CDC-8BC0-A9847294EAA9}" type="datetime1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6896-7F7D-4182-944F-ACCA66807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89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F3FF-4FB8-4748-AEC1-4F859F75AD30}" type="datetime1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6896-7F7D-4182-944F-ACCA66807C9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42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B35B-9EF8-49ED-8497-473DA65067CE}" type="datetime1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6896-7F7D-4182-944F-ACCA66807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08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03A0-A3B7-48FB-8F08-0E97BD6DC51B}" type="datetime1">
              <a:rPr lang="en-US" smtClean="0"/>
              <a:t>9/22/2022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6896-7F7D-4182-944F-ACCA66807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65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4FF0-49C1-4070-A4AA-F3ECBC4C87D1}" type="datetime1">
              <a:rPr lang="en-US" smtClean="0"/>
              <a:t>9/22/2022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6896-7F7D-4182-944F-ACCA66807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831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DD40A-526F-4570-9D39-90B3845183D2}" type="datetime1">
              <a:rPr lang="en-US" smtClean="0"/>
              <a:t>9/22/2022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6896-7F7D-4182-944F-ACCA66807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61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8A1B567-498A-496E-9742-74C34F313EE4}" type="datetime1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DD6896-7F7D-4182-944F-ACCA66807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8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DAD2-62F6-45A4-BC86-5F00BB420F2A}" type="datetime1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6896-7F7D-4182-944F-ACCA66807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177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418664-354B-410F-A946-59227C7B947B}" type="datetime1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9DD6896-7F7D-4182-944F-ACCA66807C9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87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A09C1-3DBB-437D-BE0F-AEBA940B0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0" y="5139589"/>
            <a:ext cx="3200400" cy="49631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entury Schoolbook" panose="02040604050505020304" pitchFamily="18" charset="0"/>
                <a:cs typeface="Arial" panose="020B0604020202020204" pitchFamily="34" charset="0"/>
              </a:rPr>
              <a:t>Sarah Bernstein</a:t>
            </a:r>
            <a:endParaRPr lang="en-US" sz="24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22E8DC-2132-4F67-839A-16B8E7472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2355" y="384761"/>
            <a:ext cx="8952308" cy="254255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b="1" cap="small" dirty="0">
                <a:solidFill>
                  <a:schemeClr val="bg2">
                    <a:lumMod val="10000"/>
                  </a:schemeClr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Digital Retailing, Virtual Sales</a:t>
            </a:r>
            <a:br>
              <a:rPr lang="en-US" sz="3600" b="1" cap="small" dirty="0">
                <a:solidFill>
                  <a:schemeClr val="bg2">
                    <a:lumMod val="10000"/>
                  </a:schemeClr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</a:br>
            <a:r>
              <a:rPr lang="en-US" sz="3600" b="1" cap="small" dirty="0">
                <a:solidFill>
                  <a:schemeClr val="bg2">
                    <a:lumMod val="10000"/>
                  </a:schemeClr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and Remote Transactions: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cap="small" dirty="0">
                <a:solidFill>
                  <a:schemeClr val="bg2">
                    <a:lumMod val="10000"/>
                  </a:schemeClr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Does Regulation Create Barriers to Innovation and Satisfying Customer Demand?</a:t>
            </a:r>
            <a:endParaRPr lang="en-US" sz="3600" cap="small" dirty="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latin typeface="Arial Nova" panose="020B05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latin typeface="Arial Nova" panose="020B05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8DBAD1-2E89-4079-99FD-A6D4044B3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07338" y="5606583"/>
            <a:ext cx="3200400" cy="398516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05000"/>
              </a:lnSpc>
              <a:spcBef>
                <a:spcPct val="0"/>
              </a:spcBef>
            </a:pPr>
            <a:r>
              <a:rPr lang="en-US" sz="96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 panose="02040604050505020304" pitchFamily="18" charset="0"/>
                <a:ea typeface="+mj-ea"/>
                <a:cs typeface="Arial" panose="020B0604020202020204" pitchFamily="34" charset="0"/>
              </a:rPr>
              <a:t>Beth McNellie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6B171D-6FAA-4899-88E2-CC1D616A0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68" y="301198"/>
            <a:ext cx="3289206" cy="186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754D855-330D-42A8-94D7-9936F02B5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983" y="5976925"/>
            <a:ext cx="2953067" cy="496314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883CF2DB-0934-4F1E-9E1D-319896D9EE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83" y="5871666"/>
            <a:ext cx="3680212" cy="6015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3A3DA6F-ED4C-4E28-BF7F-694CDEEE3099}"/>
              </a:ext>
            </a:extLst>
          </p:cNvPr>
          <p:cNvSpPr txBox="1"/>
          <p:nvPr/>
        </p:nvSpPr>
        <p:spPr>
          <a:xfrm>
            <a:off x="305917" y="2414290"/>
            <a:ext cx="3214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2022 Fall Workshop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3DE47F-62E6-41DD-B6F1-5F5860C3A6EB}"/>
              </a:ext>
            </a:extLst>
          </p:cNvPr>
          <p:cNvSpPr txBox="1"/>
          <p:nvPr/>
        </p:nvSpPr>
        <p:spPr>
          <a:xfrm flipH="1">
            <a:off x="880523" y="5439176"/>
            <a:ext cx="2708332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4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 panose="02040604050505020304" pitchFamily="18" charset="0"/>
                <a:ea typeface="+mj-ea"/>
                <a:cs typeface="Arial" panose="020B0604020202020204" pitchFamily="34" charset="0"/>
              </a:rPr>
              <a:t>Sarah Bernstein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A800E0-B4AA-404D-810E-2BDEA42E3FD5}"/>
              </a:ext>
            </a:extLst>
          </p:cNvPr>
          <p:cNvSpPr txBox="1"/>
          <p:nvPr/>
        </p:nvSpPr>
        <p:spPr>
          <a:xfrm>
            <a:off x="422635" y="2826076"/>
            <a:ext cx="268105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September 22, 2022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381EF99-1C3D-42DE-B859-8F793FC41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711" y="3039021"/>
            <a:ext cx="4678575" cy="22521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95F5ABD-4B96-46A4-8C9B-7DD1D73DDB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6584943"/>
            <a:ext cx="12192000" cy="31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02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7E562-CF1F-410B-A412-AEA41651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71747" y="0"/>
            <a:ext cx="10058400" cy="1450757"/>
          </a:xfrm>
        </p:spPr>
        <p:txBody>
          <a:bodyPr/>
          <a:lstStyle/>
          <a:p>
            <a:pPr algn="ctr"/>
            <a:r>
              <a:rPr lang="en-US" b="1" dirty="0">
                <a:latin typeface="Century Schoolbook" panose="02040604050505020304" pitchFamily="18" charset="0"/>
                <a:cs typeface="Arial" panose="020B0604020202020204" pitchFamily="34" charset="0"/>
              </a:rPr>
              <a:t>Legal Barriers </a:t>
            </a:r>
            <a:r>
              <a:rPr lang="en-US" sz="3000" b="1" i="1" dirty="0">
                <a:latin typeface="Century Schoolbook" panose="02040604050505020304" pitchFamily="18" charset="0"/>
                <a:cs typeface="Arial" panose="020B0604020202020204" pitchFamily="34" charset="0"/>
              </a:rPr>
              <a:t>(cont’d.)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982C3-CA1B-4FBF-9C0B-983DA8CFF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1963" indent="-461963">
              <a:buFont typeface="Wingdings" panose="05000000000000000000" pitchFamily="2" charset="2"/>
              <a:buChar char="v"/>
            </a:pPr>
            <a:r>
              <a:rPr lang="en-US" sz="2600" dirty="0">
                <a:latin typeface="Century Schoolbook" panose="02040604050505020304" pitchFamily="18" charset="0"/>
              </a:rPr>
              <a:t>Licensing Requirements include:</a:t>
            </a:r>
          </a:p>
          <a:p>
            <a:pPr marL="914400" lvl="1" indent="-2873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latin typeface="Century Schoolbook" panose="02040604050505020304" pitchFamily="18" charset="0"/>
                <a:cs typeface="Arial" panose="020B0604020202020204" pitchFamily="34" charset="0"/>
              </a:rPr>
              <a:t>Brick and mortar facility requirements for dealers</a:t>
            </a:r>
          </a:p>
          <a:p>
            <a:pPr marL="461963" indent="-461963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Schoolbook" panose="02040604050505020304" pitchFamily="18" charset="0"/>
                <a:cs typeface="Arial" panose="020B0604020202020204" pitchFamily="34" charset="0"/>
              </a:rPr>
              <a:t>Tax regulation</a:t>
            </a:r>
          </a:p>
          <a:p>
            <a:pPr marL="461963" indent="-461963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Schoolbook" panose="02040604050505020304" pitchFamily="18" charset="0"/>
                <a:cs typeface="Arial" panose="020B0604020202020204" pitchFamily="34" charset="0"/>
              </a:rPr>
              <a:t>Privacy and data protection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latin typeface="Bentley" panose="020B05040402010201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5997A4-FDB2-47F3-A868-CC2C4C959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6896-7F7D-4182-944F-ACCA66807C98}" type="slidenum">
              <a:rPr lang="en-US" sz="1200"/>
              <a:pPr/>
              <a:t>10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01938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02495-1BF5-48AC-8C72-B825CAE1B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18606" y="0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entury Schoolbook" panose="02040604050505020304" pitchFamily="18" charset="0"/>
                <a:cs typeface="Arial" panose="020B0604020202020204" pitchFamily="34" charset="0"/>
              </a:rPr>
              <a:t>Impact of Legal Barriers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C19C1-C816-4C5E-A46D-1F948127B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937" y="1942495"/>
            <a:ext cx="10058400" cy="3829655"/>
          </a:xfrm>
        </p:spPr>
        <p:txBody>
          <a:bodyPr>
            <a:normAutofit/>
          </a:bodyPr>
          <a:lstStyle/>
          <a:p>
            <a:pPr marL="461963" indent="-461963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Schoolbook" panose="02040604050505020304" pitchFamily="18" charset="0"/>
              </a:rPr>
              <a:t>Licensing statutes may sweep in unintended products</a:t>
            </a:r>
          </a:p>
          <a:p>
            <a:pPr marL="914400" lvl="1" indent="-452438">
              <a:buFont typeface="Arial" panose="020B0604020202020204" pitchFamily="34" charset="0"/>
              <a:buChar char="•"/>
            </a:pPr>
            <a:r>
              <a:rPr lang="en-US" sz="2100" dirty="0">
                <a:latin typeface="Century Schoolbook" panose="02040604050505020304" pitchFamily="18" charset="0"/>
              </a:rPr>
              <a:t>Increases cost of distribution for products if small manufacturers of niche products must use dealers</a:t>
            </a:r>
          </a:p>
          <a:p>
            <a:pPr marL="914400" lvl="1" indent="-452438">
              <a:buFont typeface="Arial" panose="020B0604020202020204" pitchFamily="34" charset="0"/>
              <a:buChar char="•"/>
            </a:pPr>
            <a:r>
              <a:rPr lang="en-US" sz="2100" dirty="0">
                <a:latin typeface="Century Schoolbook" panose="02040604050505020304" pitchFamily="18" charset="0"/>
              </a:rPr>
              <a:t>Manufacturers may not sell direct or, if may be licensed as a dealer, must meet facility and other licensing requirements</a:t>
            </a:r>
          </a:p>
          <a:p>
            <a:pPr marL="914400" lvl="1" indent="-452438">
              <a:buFont typeface="Arial" panose="020B0604020202020204" pitchFamily="34" charset="0"/>
              <a:buChar char="•"/>
            </a:pPr>
            <a:r>
              <a:rPr lang="en-US" sz="2100" dirty="0">
                <a:latin typeface="Century Schoolbook" panose="02040604050505020304" pitchFamily="18" charset="0"/>
              </a:rPr>
              <a:t>Possibly chills innovation</a:t>
            </a:r>
          </a:p>
          <a:p>
            <a:pPr marL="461963" indent="-461963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latin typeface="Century Schoolbook" panose="02040604050505020304" pitchFamily="18" charset="0"/>
              </a:rPr>
              <a:t>May limit consumer desired retail channels, such as:</a:t>
            </a:r>
          </a:p>
          <a:p>
            <a:pPr marL="914400" lvl="1" indent="-452438">
              <a:buFont typeface="Arial" panose="020B0604020202020204" pitchFamily="34" charset="0"/>
              <a:buChar char="•"/>
            </a:pPr>
            <a:r>
              <a:rPr lang="en-US" sz="2100" dirty="0">
                <a:latin typeface="Century Schoolbook" panose="02040604050505020304" pitchFamily="18" charset="0"/>
              </a:rPr>
              <a:t>Direct from manufacturer websites</a:t>
            </a:r>
          </a:p>
          <a:p>
            <a:pPr marL="914400" lvl="1" indent="-452438">
              <a:buFont typeface="Arial" panose="020B0604020202020204" pitchFamily="34" charset="0"/>
              <a:buChar char="•"/>
            </a:pPr>
            <a:r>
              <a:rPr lang="en-US" sz="2100" dirty="0">
                <a:latin typeface="Century Schoolbook" panose="02040604050505020304" pitchFamily="18" charset="0"/>
              </a:rPr>
              <a:t>Other retail websites (e.g., outdoor retailers) </a:t>
            </a:r>
          </a:p>
          <a:p>
            <a:pPr marL="0" indent="0">
              <a:buNone/>
            </a:pPr>
            <a:endParaRPr lang="en-US" sz="2800" dirty="0">
              <a:latin typeface="Bentley" panose="020B05040402010201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26E256-8729-428F-99C0-BFCE066A4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6896-7F7D-4182-944F-ACCA66807C98}" type="slidenum">
              <a:rPr lang="en-US" sz="1200"/>
              <a:pPr/>
              <a:t>11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27975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E66B3-9130-4881-89BE-16A8CB358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Century Schoolbook" panose="02040604050505020304" pitchFamily="18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E8D90-D8B2-4B5F-AD2F-BB65491F7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76362"/>
            <a:ext cx="9773920" cy="377129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4100" dirty="0">
                <a:latin typeface="Century Schoolbook" panose="02040604050505020304" pitchFamily="18" charset="0"/>
                <a:cs typeface="Arial" panose="020B0604020202020204" pitchFamily="34" charset="0"/>
              </a:rPr>
              <a:t>1.	What is Digital Retailing?</a:t>
            </a:r>
          </a:p>
          <a:p>
            <a:pPr>
              <a:spcAft>
                <a:spcPts val="1200"/>
              </a:spcAft>
            </a:pPr>
            <a:r>
              <a:rPr lang="en-US" sz="4100" dirty="0">
                <a:latin typeface="Century Schoolbook" panose="02040604050505020304" pitchFamily="18" charset="0"/>
                <a:cs typeface="Arial" panose="020B0604020202020204" pitchFamily="34" charset="0"/>
              </a:rPr>
              <a:t>2.	Market Demand</a:t>
            </a:r>
          </a:p>
          <a:p>
            <a:pPr>
              <a:spcAft>
                <a:spcPts val="1200"/>
              </a:spcAft>
            </a:pPr>
            <a:r>
              <a:rPr lang="en-US" sz="4100" dirty="0">
                <a:latin typeface="Century Schoolbook" panose="02040604050505020304" pitchFamily="18" charset="0"/>
                <a:cs typeface="Arial" panose="020B0604020202020204" pitchFamily="34" charset="0"/>
              </a:rPr>
              <a:t>3.  Legal Barriers </a:t>
            </a:r>
          </a:p>
          <a:p>
            <a:pPr>
              <a:spcAft>
                <a:spcPts val="1200"/>
              </a:spcAft>
            </a:pPr>
            <a:r>
              <a:rPr lang="en-US" sz="4100" dirty="0">
                <a:latin typeface="Century Schoolbook" panose="02040604050505020304" pitchFamily="18" charset="0"/>
                <a:cs typeface="Arial" panose="020B0604020202020204" pitchFamily="34" charset="0"/>
              </a:rPr>
              <a:t>4.  Impact of Legal Barriers</a:t>
            </a:r>
          </a:p>
          <a:p>
            <a:pPr lvl="1"/>
            <a:endParaRPr lang="en-US" sz="4100" dirty="0">
              <a:latin typeface="Bentley Expanded" panose="020B05050402010201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7FED6-09EA-4D0E-BD0A-E35D98B7C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6896-7F7D-4182-944F-ACCA66807C98}" type="slidenum">
              <a:rPr lang="en-US" sz="1200"/>
              <a:pPr/>
              <a:t>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77395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90773-22DF-4707-AAD2-9296D27DC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38" y="662785"/>
            <a:ext cx="8161020" cy="74845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entury Schoolbook" panose="02040604050505020304" pitchFamily="18" charset="0"/>
                <a:cs typeface="Arial" panose="020B0604020202020204" pitchFamily="34" charset="0"/>
              </a:rPr>
              <a:t>What is Digital Retailing?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BE900-35BD-44F3-A0D3-7BF196384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458" y="1916039"/>
            <a:ext cx="10058400" cy="4023360"/>
          </a:xfrm>
        </p:spPr>
        <p:txBody>
          <a:bodyPr>
            <a:normAutofit fontScale="92500" lnSpcReduction="10000"/>
          </a:bodyPr>
          <a:lstStyle/>
          <a:p>
            <a:pPr marL="461963" indent="-461963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Schoolbook" panose="02040604050505020304" pitchFamily="18" charset="0"/>
                <a:cs typeface="Arial" panose="020B0604020202020204" pitchFamily="34" charset="0"/>
              </a:rPr>
              <a:t>Digital retailing, virtual sales and remote transactions involve conducting some or all of the steps for purchasing</a:t>
            </a:r>
            <a:br>
              <a:rPr lang="en-US" sz="2800" dirty="0">
                <a:latin typeface="Century Schoolbook" panose="02040604050505020304" pitchFamily="18" charset="0"/>
                <a:cs typeface="Arial" panose="020B0604020202020204" pitchFamily="34" charset="0"/>
              </a:rPr>
            </a:br>
            <a:r>
              <a:rPr lang="en-US" sz="2800" dirty="0">
                <a:latin typeface="Century Schoolbook" panose="02040604050505020304" pitchFamily="18" charset="0"/>
                <a:cs typeface="Arial" panose="020B0604020202020204" pitchFamily="34" charset="0"/>
              </a:rPr>
              <a:t>vehicles and related products over the internet:</a:t>
            </a:r>
            <a:endParaRPr lang="en-US" sz="2800" dirty="0">
              <a:latin typeface="Century Schoolbook" panose="02040604050505020304" pitchFamily="18" charset="0"/>
            </a:endParaRPr>
          </a:p>
          <a:p>
            <a:pPr marL="461963" indent="-461963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Schoolbook" panose="02040604050505020304" pitchFamily="18" charset="0"/>
                <a:cs typeface="Arial" panose="020B0604020202020204" pitchFamily="34" charset="0"/>
              </a:rPr>
              <a:t>Includes a broad range of traditional products: </a:t>
            </a:r>
          </a:p>
          <a:p>
            <a:pPr marL="914400" lvl="1" indent="-452438">
              <a:buFont typeface="Arial" panose="020B0604020202020204" pitchFamily="34" charset="0"/>
              <a:buChar char="•"/>
            </a:pPr>
            <a:r>
              <a:rPr lang="en-US" sz="2100" dirty="0">
                <a:latin typeface="Century Schoolbook" panose="02040604050505020304" pitchFamily="18" charset="0"/>
                <a:cs typeface="Arial" panose="020B0604020202020204" pitchFamily="34" charset="0"/>
              </a:rPr>
              <a:t>New and pre-owned vehicles</a:t>
            </a:r>
          </a:p>
          <a:p>
            <a:pPr marL="914400" lvl="1" indent="-452438">
              <a:buFont typeface="Arial" panose="020B0604020202020204" pitchFamily="34" charset="0"/>
              <a:buChar char="•"/>
            </a:pPr>
            <a:r>
              <a:rPr lang="en-US" sz="2100" dirty="0">
                <a:latin typeface="Century Schoolbook" panose="02040604050505020304" pitchFamily="18" charset="0"/>
                <a:cs typeface="Arial" panose="020B0604020202020204" pitchFamily="34" charset="0"/>
              </a:rPr>
              <a:t>F&amp;I products</a:t>
            </a:r>
          </a:p>
          <a:p>
            <a:pPr marL="914400" lvl="1" indent="-452438">
              <a:buFont typeface="Arial" panose="020B0604020202020204" pitchFamily="34" charset="0"/>
              <a:buChar char="•"/>
            </a:pPr>
            <a:r>
              <a:rPr lang="en-US" sz="2100" dirty="0">
                <a:latin typeface="Century Schoolbook" panose="02040604050505020304" pitchFamily="18" charset="0"/>
                <a:cs typeface="Arial" panose="020B0604020202020204" pitchFamily="34" charset="0"/>
              </a:rPr>
              <a:t>Parts and accessories</a:t>
            </a:r>
          </a:p>
          <a:p>
            <a:pPr marL="914400" lvl="1" indent="-452438">
              <a:buFont typeface="Arial" panose="020B0604020202020204" pitchFamily="34" charset="0"/>
              <a:buChar char="•"/>
            </a:pPr>
            <a:r>
              <a:rPr lang="en-US" sz="2100" dirty="0">
                <a:latin typeface="Century Schoolbook" panose="02040604050505020304" pitchFamily="18" charset="0"/>
                <a:cs typeface="Arial" panose="020B0604020202020204" pitchFamily="34" charset="0"/>
              </a:rPr>
              <a:t>Trade-ins</a:t>
            </a:r>
          </a:p>
          <a:p>
            <a:pPr marL="461963" indent="-461963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Schoolbook" panose="02040604050505020304" pitchFamily="18" charset="0"/>
                <a:cs typeface="Arial" panose="020B0604020202020204" pitchFamily="34" charset="0"/>
              </a:rPr>
              <a:t>Also new and innovative products:</a:t>
            </a:r>
          </a:p>
          <a:p>
            <a:pPr marL="914400" lvl="1" indent="-452438">
              <a:buFont typeface="Arial" panose="020B0604020202020204" pitchFamily="34" charset="0"/>
              <a:buChar char="•"/>
            </a:pPr>
            <a:r>
              <a:rPr lang="en-US" sz="2100" dirty="0">
                <a:latin typeface="Century Schoolbook" panose="02040604050505020304" pitchFamily="18" charset="0"/>
                <a:cs typeface="Arial" panose="020B0604020202020204" pitchFamily="34" charset="0"/>
              </a:rPr>
              <a:t>Electric passenger vehicles</a:t>
            </a:r>
          </a:p>
          <a:p>
            <a:pPr marL="914400" lvl="1" indent="-452438">
              <a:buFont typeface="Arial" panose="020B0604020202020204" pitchFamily="34" charset="0"/>
              <a:buChar char="•"/>
            </a:pPr>
            <a:r>
              <a:rPr lang="en-US" sz="2100" dirty="0">
                <a:latin typeface="Century Schoolbook" panose="02040604050505020304" pitchFamily="18" charset="0"/>
                <a:cs typeface="Arial" panose="020B0604020202020204" pitchFamily="34" charset="0"/>
              </a:rPr>
              <a:t>Cutting-edge products, such as electric hydrofoil boards, electric bicycles, etc.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ADD1E-0A3B-422A-913D-AB8EE8FE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6896-7F7D-4182-944F-ACCA66807C98}" type="slidenum">
              <a:rPr lang="en-US" sz="1200"/>
              <a:pPr/>
              <a:t>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4765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90773-22DF-4707-AAD2-9296D27DC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7406" y="74842"/>
            <a:ext cx="10058400" cy="1450757"/>
          </a:xfrm>
        </p:spPr>
        <p:txBody>
          <a:bodyPr/>
          <a:lstStyle/>
          <a:p>
            <a:pPr algn="ctr"/>
            <a:r>
              <a:rPr lang="en-US" b="1" dirty="0">
                <a:latin typeface="Century Schoolbook" panose="02040604050505020304" pitchFamily="18" charset="0"/>
                <a:cs typeface="Arial" panose="020B0604020202020204" pitchFamily="34" charset="0"/>
              </a:rPr>
              <a:t>What is Digital Retailing?</a:t>
            </a:r>
            <a:r>
              <a:rPr lang="en-US" sz="3000" b="1" i="1" dirty="0">
                <a:latin typeface="Century Schoolbook" panose="02040604050505020304" pitchFamily="18" charset="0"/>
                <a:cs typeface="Arial" panose="020B0604020202020204" pitchFamily="34" charset="0"/>
              </a:rPr>
              <a:t>(cont’d.)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BE900-35BD-44F3-A0D3-7BF196384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1963" indent="-461963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Schoolbook" panose="02040604050505020304" pitchFamily="18" charset="0"/>
                <a:cs typeface="Arial" panose="020B0604020202020204" pitchFamily="34" charset="0"/>
              </a:rPr>
              <a:t>Involves multiple stakeholders:</a:t>
            </a:r>
          </a:p>
          <a:p>
            <a:pPr marL="914400" lvl="1" indent="-452438">
              <a:buFont typeface="Arial" panose="020B0604020202020204" pitchFamily="34" charset="0"/>
              <a:buChar char="•"/>
            </a:pPr>
            <a:r>
              <a:rPr lang="en-US" sz="2100" dirty="0">
                <a:latin typeface="Century Schoolbook" panose="02040604050505020304" pitchFamily="18" charset="0"/>
                <a:cs typeface="Arial" panose="020B0604020202020204" pitchFamily="34" charset="0"/>
              </a:rPr>
              <a:t>Dealers</a:t>
            </a:r>
          </a:p>
          <a:p>
            <a:pPr marL="914400" lvl="1" indent="-452438">
              <a:buFont typeface="Arial" panose="020B0604020202020204" pitchFamily="34" charset="0"/>
              <a:buChar char="•"/>
            </a:pPr>
            <a:r>
              <a:rPr lang="en-US" sz="2100" dirty="0">
                <a:latin typeface="Century Schoolbook" panose="02040604050505020304" pitchFamily="18" charset="0"/>
                <a:cs typeface="Arial" panose="020B0604020202020204" pitchFamily="34" charset="0"/>
              </a:rPr>
              <a:t>Manufacturers</a:t>
            </a:r>
          </a:p>
          <a:p>
            <a:pPr marL="914400" lvl="1" indent="-452438">
              <a:buFont typeface="Arial" panose="020B0604020202020204" pitchFamily="34" charset="0"/>
              <a:buChar char="•"/>
            </a:pPr>
            <a:r>
              <a:rPr lang="en-US" sz="2100" dirty="0">
                <a:latin typeface="Century Schoolbook" panose="02040604050505020304" pitchFamily="18" charset="0"/>
                <a:cs typeface="Arial" panose="020B0604020202020204" pitchFamily="34" charset="0"/>
              </a:rPr>
              <a:t>Big box stores and other retailers</a:t>
            </a:r>
          </a:p>
          <a:p>
            <a:pPr marL="914400" lvl="1" indent="-452438">
              <a:buFont typeface="Arial" panose="020B0604020202020204" pitchFamily="34" charset="0"/>
              <a:buChar char="•"/>
            </a:pPr>
            <a:r>
              <a:rPr lang="en-US" sz="2100" dirty="0">
                <a:latin typeface="Century Schoolbook" panose="02040604050505020304" pitchFamily="18" charset="0"/>
                <a:cs typeface="Arial" panose="020B0604020202020204" pitchFamily="34" charset="0"/>
              </a:rPr>
              <a:t>F&amp;I and other service providers</a:t>
            </a:r>
          </a:p>
          <a:p>
            <a:pPr marL="461963" indent="-461963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Schoolbook" panose="02040604050505020304" pitchFamily="18" charset="0"/>
                <a:cs typeface="Arial" panose="020B0604020202020204" pitchFamily="34" charset="0"/>
              </a:rPr>
              <a:t>Manufacturers (and consumers) want features such as: </a:t>
            </a:r>
          </a:p>
          <a:p>
            <a:pPr marL="914400" lvl="1" indent="-452438">
              <a:buFont typeface="Arial" panose="020B0604020202020204" pitchFamily="34" charset="0"/>
              <a:buChar char="•"/>
            </a:pPr>
            <a:r>
              <a:rPr lang="en-US" sz="2100" dirty="0">
                <a:latin typeface="Century Schoolbook" panose="02040604050505020304" pitchFamily="18" charset="0"/>
                <a:cs typeface="Arial" panose="020B0604020202020204" pitchFamily="34" charset="0"/>
              </a:rPr>
              <a:t>No haggle pricing</a:t>
            </a:r>
          </a:p>
          <a:p>
            <a:pPr marL="914400" lvl="1" indent="-452438">
              <a:buFont typeface="Arial" panose="020B0604020202020204" pitchFamily="34" charset="0"/>
              <a:buChar char="•"/>
            </a:pPr>
            <a:r>
              <a:rPr lang="en-US" sz="2100" dirty="0">
                <a:latin typeface="Century Schoolbook" panose="02040604050505020304" pitchFamily="18" charset="0"/>
                <a:cs typeface="Arial" panose="020B0604020202020204" pitchFamily="34" charset="0"/>
              </a:rPr>
              <a:t>Custom configuration</a:t>
            </a:r>
          </a:p>
          <a:p>
            <a:pPr marL="914400" lvl="1" indent="-452438">
              <a:buFont typeface="Arial" panose="020B0604020202020204" pitchFamily="34" charset="0"/>
              <a:buChar char="•"/>
            </a:pPr>
            <a:r>
              <a:rPr lang="en-US" sz="2100" dirty="0">
                <a:latin typeface="Century Schoolbook" panose="02040604050505020304" pitchFamily="18" charset="0"/>
                <a:cs typeface="Arial" panose="020B0604020202020204" pitchFamily="34" charset="0"/>
              </a:rPr>
              <a:t>Opportunity for test drives</a:t>
            </a:r>
          </a:p>
          <a:p>
            <a:pPr marL="914400" lvl="1" indent="-452438">
              <a:buFont typeface="Arial" panose="020B0604020202020204" pitchFamily="34" charset="0"/>
              <a:buChar char="•"/>
            </a:pPr>
            <a:r>
              <a:rPr lang="en-US" sz="2100" dirty="0">
                <a:latin typeface="Century Schoolbook" panose="02040604050505020304" pitchFamily="18" charset="0"/>
                <a:cs typeface="Arial" panose="020B0604020202020204" pitchFamily="34" charset="0"/>
              </a:rPr>
              <a:t>Delivery to customer’s preferred location</a:t>
            </a:r>
          </a:p>
          <a:p>
            <a:pPr marL="461962" lvl="1" indent="0">
              <a:buNone/>
            </a:pPr>
            <a:endParaRPr lang="en-US" sz="1600" dirty="0">
              <a:latin typeface="Bentley" panose="020B0504040201020103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A409FA-E2AB-4197-8268-9DCD415A4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6896-7F7D-4182-944F-ACCA66807C98}" type="slidenum">
              <a:rPr lang="en-US" sz="1200"/>
              <a:pPr/>
              <a:t>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15216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DA8C4-293B-44C9-BD01-B8AB9D152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423" y="2005391"/>
            <a:ext cx="10058400" cy="4023360"/>
          </a:xfrm>
        </p:spPr>
        <p:txBody>
          <a:bodyPr>
            <a:normAutofit lnSpcReduction="10000"/>
          </a:bodyPr>
          <a:lstStyle/>
          <a:p>
            <a:pPr marL="461963" indent="-461963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latin typeface="Century Schoolbook" panose="02040604050505020304" pitchFamily="18" charset="0"/>
                <a:cs typeface="Arial" panose="020B0604020202020204" pitchFamily="34" charset="0"/>
              </a:rPr>
              <a:t>Demand for digital sales is rapidly increasing</a:t>
            </a:r>
          </a:p>
          <a:p>
            <a:pPr marL="914400" lvl="1" indent="-452438">
              <a:buFont typeface="Arial" panose="020B0604020202020204" pitchFamily="34" charset="0"/>
              <a:buChar char="•"/>
            </a:pPr>
            <a:r>
              <a:rPr lang="en-US" sz="2000" dirty="0">
                <a:latin typeface="Century Schoolbook" panose="02040604050505020304" pitchFamily="18" charset="0"/>
              </a:rPr>
              <a:t>Consumer demand</a:t>
            </a:r>
          </a:p>
          <a:p>
            <a:pPr marL="914400" lvl="1" indent="-452438">
              <a:buFont typeface="Arial" panose="020B0604020202020204" pitchFamily="34" charset="0"/>
              <a:buChar char="•"/>
            </a:pPr>
            <a:r>
              <a:rPr lang="en-US" sz="2000" dirty="0">
                <a:latin typeface="Century Schoolbook" panose="02040604050505020304" pitchFamily="18" charset="0"/>
              </a:rPr>
              <a:t>Legacy automakers want to better compete with direct-to-consumer automakers</a:t>
            </a:r>
            <a:endParaRPr lang="en-US" sz="2000" dirty="0">
              <a:solidFill>
                <a:srgbClr val="9454C3"/>
              </a:solidFill>
              <a:latin typeface="Century Schoolbook" panose="02040604050505020304" pitchFamily="18" charset="0"/>
            </a:endParaRPr>
          </a:p>
          <a:p>
            <a:pPr marL="461963" indent="-461963">
              <a:buFont typeface="Wingdings" panose="05000000000000000000" pitchFamily="2" charset="2"/>
              <a:buChar char="v"/>
            </a:pPr>
            <a:r>
              <a:rPr lang="en-US" sz="2600" dirty="0">
                <a:latin typeface="Century Schoolbook" panose="02040604050505020304" pitchFamily="18" charset="0"/>
              </a:rPr>
              <a:t>Some recent Automotive News headlines include:</a:t>
            </a:r>
          </a:p>
          <a:p>
            <a:pPr marL="739775" indent="-739775">
              <a:spcBef>
                <a:spcPts val="1800"/>
              </a:spcBef>
            </a:pPr>
            <a:r>
              <a:rPr lang="en-US" sz="2200" b="1" i="1" dirty="0">
                <a:latin typeface="Century Schoolbook" panose="02040604050505020304" pitchFamily="18" charset="0"/>
              </a:rPr>
              <a:t>Public dealership groups grow digital sales, create new online tools</a:t>
            </a:r>
          </a:p>
          <a:p>
            <a:pPr marL="914400" indent="-914400"/>
            <a:r>
              <a:rPr lang="en-US" dirty="0">
                <a:latin typeface="Century Schoolbook" panose="02040604050505020304" pitchFamily="18" charset="0"/>
              </a:rPr>
              <a:t>Some of the nation's public dealership groups said they sold thousands of vehicles on their digital sales platforms in the first quarter, while others </a:t>
            </a:r>
            <a:br>
              <a:rPr lang="en-US" dirty="0">
                <a:latin typeface="Century Schoolbook" panose="02040604050505020304" pitchFamily="18" charset="0"/>
              </a:rPr>
            </a:br>
            <a:r>
              <a:rPr lang="en-US" dirty="0">
                <a:latin typeface="Century Schoolbook" panose="02040604050505020304" pitchFamily="18" charset="0"/>
              </a:rPr>
              <a:t>expanded new tools to more customers.</a:t>
            </a:r>
          </a:p>
          <a:p>
            <a:pPr>
              <a:spcBef>
                <a:spcPts val="1800"/>
              </a:spcBef>
            </a:pPr>
            <a:r>
              <a:rPr lang="en-US" sz="2200" dirty="0">
                <a:latin typeface="Century Schoolbook" panose="02040604050505020304" pitchFamily="18" charset="0"/>
              </a:rPr>
              <a:t>	</a:t>
            </a:r>
            <a:r>
              <a:rPr lang="en-US" sz="1900" dirty="0">
                <a:latin typeface="Century Schoolbook" panose="02040604050505020304" pitchFamily="18" charset="0"/>
              </a:rPr>
              <a:t>May 05, 2022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63DEF3-D3BD-4607-AF65-792C463B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79749" y="29029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entury Schoolbook" panose="02040604050505020304" pitchFamily="18" charset="0"/>
                <a:cs typeface="Arial" panose="020B0604020202020204" pitchFamily="34" charset="0"/>
              </a:rPr>
              <a:t>Market Demand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11AF1F-9599-431A-A38C-C67D3A9B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6896-7F7D-4182-944F-ACCA66807C98}" type="slidenum">
              <a:rPr lang="en-US" sz="1200" smtClean="0"/>
              <a:t>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74808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DA8C4-293B-44C9-BD01-B8AB9D152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423" y="2005391"/>
            <a:ext cx="10058400" cy="4023360"/>
          </a:xfrm>
        </p:spPr>
        <p:txBody>
          <a:bodyPr>
            <a:normAutofit/>
          </a:bodyPr>
          <a:lstStyle/>
          <a:p>
            <a:pPr marL="740664" indent="-740664"/>
            <a:r>
              <a:rPr lang="en-US" sz="2200" b="1" i="1" dirty="0">
                <a:latin typeface="Century Schoolbook" panose="02040604050505020304" pitchFamily="18" charset="0"/>
              </a:rPr>
              <a:t>CarMax's online sales, inventory grow in Q3</a:t>
            </a:r>
          </a:p>
          <a:p>
            <a:pPr marL="914400" indent="-914400"/>
            <a:r>
              <a:rPr lang="en-US" dirty="0">
                <a:latin typeface="Century Schoolbook" panose="02040604050505020304" pitchFamily="18" charset="0"/>
              </a:rPr>
              <a:t>CarMax saw more customers buying vehicles partly or completely online in the third quarter, and the retailer also bought more vehicles it had appraised digitally.</a:t>
            </a:r>
          </a:p>
          <a:p>
            <a:pPr marL="201168" lvl="1" indent="0">
              <a:buNone/>
            </a:pPr>
            <a:endParaRPr lang="en-US" dirty="0">
              <a:latin typeface="Century Schoolbook" panose="02040604050505020304" pitchFamily="18" charset="0"/>
            </a:endParaRPr>
          </a:p>
          <a:p>
            <a:pPr marL="201168" lvl="1" indent="0">
              <a:buNone/>
            </a:pPr>
            <a:r>
              <a:rPr lang="en-US" sz="1900" dirty="0">
                <a:latin typeface="Century Schoolbook" panose="02040604050505020304" pitchFamily="18" charset="0"/>
              </a:rPr>
              <a:t>	January 03, 2022 </a:t>
            </a:r>
          </a:p>
          <a:p>
            <a:pPr marL="740664" indent="-740664"/>
            <a:r>
              <a:rPr lang="en-US" sz="2200" b="1" i="1" dirty="0">
                <a:latin typeface="Century Schoolbook" panose="02040604050505020304" pitchFamily="18" charset="0"/>
              </a:rPr>
              <a:t>Porsche triples number of vehicles ordered online</a:t>
            </a:r>
          </a:p>
          <a:p>
            <a:pPr marL="914400" indent="-914400"/>
            <a:r>
              <a:rPr lang="en-US" dirty="0">
                <a:latin typeface="Century Schoolbook" panose="02040604050505020304" pitchFamily="18" charset="0"/>
              </a:rPr>
              <a:t>Porsche received 5,800 online orders worldwide in 2021.</a:t>
            </a:r>
          </a:p>
          <a:p>
            <a:pPr marL="914400" indent="-914400"/>
            <a:r>
              <a:rPr lang="en-US" sz="1900" dirty="0">
                <a:latin typeface="Century Schoolbook" panose="02040604050505020304" pitchFamily="18" charset="0"/>
              </a:rPr>
              <a:t>February 03, 2022</a:t>
            </a:r>
            <a:endParaRPr lang="en-US" dirty="0">
              <a:latin typeface="Century Schoolbook" panose="02040604050505020304" pitchFamily="18" charset="0"/>
            </a:endParaRPr>
          </a:p>
          <a:p>
            <a:pPr marL="201168" lvl="1" indent="0">
              <a:buNone/>
            </a:pPr>
            <a:endParaRPr lang="en-US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en-US" sz="1900" dirty="0">
              <a:latin typeface="Bentley" panose="020B05040402010201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63DEF3-D3BD-4607-AF65-792C463B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79749" y="29029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entury Schoolbook" panose="02040604050505020304" pitchFamily="18" charset="0"/>
                <a:cs typeface="Arial" panose="020B0604020202020204" pitchFamily="34" charset="0"/>
              </a:rPr>
              <a:t>	Market Demand </a:t>
            </a:r>
            <a:r>
              <a:rPr lang="en-US" sz="3000" b="1" i="1" dirty="0">
                <a:latin typeface="Century Schoolbook" panose="02040604050505020304" pitchFamily="18" charset="0"/>
                <a:cs typeface="Arial" panose="020B0604020202020204" pitchFamily="34" charset="0"/>
              </a:rPr>
              <a:t>(cont’d.)</a:t>
            </a:r>
            <a:endParaRPr lang="en-US" sz="3000" b="1" dirty="0">
              <a:latin typeface="Century Schoolbook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11AF1F-9599-431A-A38C-C67D3A9B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6896-7F7D-4182-944F-ACCA66807C98}" type="slidenum">
              <a:rPr lang="en-US" sz="1200" smtClean="0"/>
              <a:t>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89569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DA8C4-293B-44C9-BD01-B8AB9D152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423" y="2005391"/>
            <a:ext cx="10058400" cy="4023360"/>
          </a:xfrm>
        </p:spPr>
        <p:txBody>
          <a:bodyPr>
            <a:normAutofit lnSpcReduction="10000"/>
          </a:bodyPr>
          <a:lstStyle/>
          <a:p>
            <a:pPr marL="740664" indent="-740664"/>
            <a:r>
              <a:rPr lang="en-US" sz="2200" b="1" i="1" dirty="0">
                <a:latin typeface="Century Schoolbook" panose="02040604050505020304" pitchFamily="18" charset="0"/>
              </a:rPr>
              <a:t>Walmart Marketplace adds dealer parts sales</a:t>
            </a:r>
          </a:p>
          <a:p>
            <a:pPr marL="914400" indent="-914400"/>
            <a:r>
              <a:rPr lang="en-US" dirty="0">
                <a:latin typeface="Century Schoolbook" panose="02040604050505020304" pitchFamily="18" charset="0"/>
              </a:rPr>
              <a:t>Walmart is working with </a:t>
            </a:r>
            <a:r>
              <a:rPr lang="en-US" dirty="0" err="1">
                <a:latin typeface="Century Schoolbook" panose="02040604050505020304" pitchFamily="18" charset="0"/>
              </a:rPr>
              <a:t>RevolutionParts</a:t>
            </a:r>
            <a:r>
              <a:rPr lang="en-US" dirty="0">
                <a:latin typeface="Century Schoolbook" panose="02040604050505020304" pitchFamily="18" charset="0"/>
              </a:rPr>
              <a:t>, a digital commerce solutions company with 1,600 dealership clients, to feature genuine automaker parts on the retail giant's website.</a:t>
            </a:r>
          </a:p>
          <a:p>
            <a:pPr marL="914400" indent="-914400"/>
            <a:r>
              <a:rPr lang="en-US" sz="1900" dirty="0">
                <a:latin typeface="Century Schoolbook" panose="02040604050505020304" pitchFamily="18" charset="0"/>
              </a:rPr>
              <a:t>December 06, 2021</a:t>
            </a:r>
          </a:p>
          <a:p>
            <a:pPr marL="201168" lvl="1" indent="0">
              <a:buNone/>
            </a:pPr>
            <a:endParaRPr lang="en-US" dirty="0">
              <a:latin typeface="Century Schoolbook" panose="02040604050505020304" pitchFamily="18" charset="0"/>
            </a:endParaRPr>
          </a:p>
          <a:p>
            <a:pPr marL="740664" indent="-740664"/>
            <a:r>
              <a:rPr lang="en-US" sz="2200" b="1" i="1" dirty="0">
                <a:latin typeface="Century Schoolbook" panose="02040604050505020304" pitchFamily="18" charset="0"/>
              </a:rPr>
              <a:t>Online tools yielding results</a:t>
            </a:r>
          </a:p>
          <a:p>
            <a:pPr marL="914400" indent="-914400"/>
            <a:r>
              <a:rPr lang="en-US" dirty="0">
                <a:latin typeface="Century Schoolbook" panose="02040604050505020304" pitchFamily="18" charset="0"/>
              </a:rPr>
              <a:t>Some public new-vehicle retailers are selling thousands of vehicles on branded digital platforms, while others are expanding their e-commerce tools to more customers.</a:t>
            </a:r>
          </a:p>
          <a:p>
            <a:pPr marL="914400" indent="-914400"/>
            <a:r>
              <a:rPr lang="en-US" sz="1900" dirty="0">
                <a:latin typeface="Century Schoolbook" panose="02040604050505020304" pitchFamily="18" charset="0"/>
              </a:rPr>
              <a:t>August 08, 2022 </a:t>
            </a:r>
          </a:p>
          <a:p>
            <a:pPr marL="0" indent="0">
              <a:buNone/>
            </a:pPr>
            <a:endParaRPr lang="en-US" sz="1900" dirty="0">
              <a:latin typeface="Bentley" panose="020B05040402010201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63DEF3-D3BD-4607-AF65-792C463B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79749" y="29029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entury Schoolbook" panose="02040604050505020304" pitchFamily="18" charset="0"/>
                <a:cs typeface="Arial" panose="020B0604020202020204" pitchFamily="34" charset="0"/>
              </a:rPr>
              <a:t>	Market Demand </a:t>
            </a:r>
            <a:r>
              <a:rPr lang="en-US" sz="3000" b="1" i="1" dirty="0">
                <a:latin typeface="Century Schoolbook" panose="02040604050505020304" pitchFamily="18" charset="0"/>
                <a:cs typeface="Arial" panose="020B0604020202020204" pitchFamily="34" charset="0"/>
              </a:rPr>
              <a:t>(cont’d.)</a:t>
            </a:r>
            <a:endParaRPr lang="en-US" sz="3000" b="1" dirty="0">
              <a:latin typeface="Century Schoolbook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11AF1F-9599-431A-A38C-C67D3A9B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6896-7F7D-4182-944F-ACCA66807C98}" type="slidenum">
              <a:rPr lang="en-US" sz="1200" smtClean="0"/>
              <a:t>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93922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F5AEB-FED8-427B-975D-75830F387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851" y="1552124"/>
            <a:ext cx="10058400" cy="375375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en-US" sz="2800" dirty="0">
              <a:latin typeface="Bentley" panose="020B0504040201020103" pitchFamily="34" charset="0"/>
            </a:endParaRPr>
          </a:p>
          <a:p>
            <a:pPr marL="461963" indent="-461963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Schoolbook" panose="02040604050505020304" pitchFamily="18" charset="0"/>
              </a:rPr>
              <a:t>Informal survey of Millennials and Gen </a:t>
            </a:r>
            <a:r>
              <a:rPr lang="en-US" sz="2800" dirty="0" err="1">
                <a:latin typeface="Century Schoolbook" panose="02040604050505020304" pitchFamily="18" charset="0"/>
              </a:rPr>
              <a:t>Zers</a:t>
            </a:r>
            <a:r>
              <a:rPr lang="en-US" sz="2800" dirty="0">
                <a:latin typeface="Century Schoolbook" panose="02040604050505020304" pitchFamily="18" charset="0"/>
              </a:rPr>
              <a:t> (i.e., our kids)</a:t>
            </a:r>
          </a:p>
          <a:p>
            <a:pPr marL="461963" indent="-461963">
              <a:buFont typeface="Wingdings" panose="05000000000000000000" pitchFamily="2" charset="2"/>
              <a:buChar char="v"/>
            </a:pPr>
            <a:endParaRPr lang="en-US" sz="2800" dirty="0">
              <a:latin typeface="Bentley" panose="020B0504040201020103" pitchFamily="34" charset="0"/>
            </a:endParaRPr>
          </a:p>
          <a:p>
            <a:pPr marL="0" indent="0">
              <a:buNone/>
            </a:pPr>
            <a:endParaRPr lang="en-US" sz="2800" dirty="0">
              <a:latin typeface="Bentley" panose="020B0504040201020103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800" dirty="0">
              <a:latin typeface="Bentley" panose="020B05040402010201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D59557-601B-4CCD-ABE1-4B970D96D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136" y="2989943"/>
            <a:ext cx="3901728" cy="260954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D139772-1842-4536-A847-29C082D6BDAE}"/>
              </a:ext>
            </a:extLst>
          </p:cNvPr>
          <p:cNvSpPr txBox="1">
            <a:spLocks/>
          </p:cNvSpPr>
          <p:nvPr/>
        </p:nvSpPr>
        <p:spPr>
          <a:xfrm>
            <a:off x="-1268549" y="0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Century Schoolbook" panose="02040604050505020304" pitchFamily="18" charset="0"/>
                <a:cs typeface="Arial" panose="020B0604020202020204" pitchFamily="34" charset="0"/>
              </a:rPr>
              <a:t>Market Demand </a:t>
            </a:r>
            <a:r>
              <a:rPr lang="en-US" sz="3000" b="1" i="1" dirty="0">
                <a:latin typeface="Century Schoolbook" panose="02040604050505020304" pitchFamily="18" charset="0"/>
                <a:cs typeface="Arial" panose="020B0604020202020204" pitchFamily="34" charset="0"/>
              </a:rPr>
              <a:t>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738BE-3641-4E69-A296-D87CAB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6896-7F7D-4182-944F-ACCA66807C98}" type="slidenum">
              <a:rPr lang="en-US" sz="1300" smtClean="0"/>
              <a:t>8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634143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7E562-CF1F-410B-A412-AEA41651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84549" y="0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entury Schoolbook" panose="02040604050505020304" pitchFamily="18" charset="0"/>
                <a:cs typeface="Arial" panose="020B0604020202020204" pitchFamily="34" charset="0"/>
              </a:rPr>
              <a:t>Legal Barriers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982C3-CA1B-4FBF-9C0B-983DA8CFF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1963" indent="-461963">
              <a:buFont typeface="Wingdings" panose="05000000000000000000" pitchFamily="2" charset="2"/>
              <a:buChar char="v"/>
            </a:pPr>
            <a:r>
              <a:rPr lang="en-US" sz="2600" dirty="0">
                <a:latin typeface="Century Schoolbook" panose="02040604050505020304" pitchFamily="18" charset="0"/>
              </a:rPr>
              <a:t>State licensing regulations:</a:t>
            </a:r>
          </a:p>
          <a:p>
            <a:pPr marL="914400" lvl="1" indent="-452438">
              <a:buFont typeface="Arial" panose="020B0604020202020204" pitchFamily="34" charset="0"/>
              <a:buChar char="•"/>
            </a:pPr>
            <a:r>
              <a:rPr lang="en-US" sz="2000" dirty="0">
                <a:latin typeface="Century Schoolbook" panose="02040604050505020304" pitchFamily="18" charset="0"/>
              </a:rPr>
              <a:t>Licensing regulations vary significantly from state to state</a:t>
            </a:r>
          </a:p>
          <a:p>
            <a:pPr marL="914400" lvl="1" indent="-452438">
              <a:buFont typeface="Arial" panose="020B0604020202020204" pitchFamily="34" charset="0"/>
              <a:buChar char="•"/>
            </a:pPr>
            <a:r>
              <a:rPr lang="en-US" sz="2000" dirty="0">
                <a:latin typeface="Century Schoolbook" panose="02040604050505020304" pitchFamily="18" charset="0"/>
              </a:rPr>
              <a:t>These regulations impact:</a:t>
            </a:r>
          </a:p>
          <a:p>
            <a:pPr marL="1376363" lvl="2" indent="-461963">
              <a:buFont typeface="Arial" panose="020B0604020202020204" pitchFamily="34" charset="0"/>
              <a:buChar char="•"/>
            </a:pPr>
            <a:r>
              <a:rPr lang="en-US" sz="2000" dirty="0">
                <a:latin typeface="Century Schoolbook" panose="02040604050505020304" pitchFamily="18" charset="0"/>
              </a:rPr>
              <a:t>Covered products </a:t>
            </a:r>
          </a:p>
          <a:p>
            <a:pPr marL="1376363" lvl="2" indent="-461963">
              <a:buFont typeface="Arial" panose="020B0604020202020204" pitchFamily="34" charset="0"/>
              <a:buChar char="•"/>
            </a:pPr>
            <a:r>
              <a:rPr lang="en-US" sz="2000" dirty="0">
                <a:latin typeface="Century Schoolbook" panose="02040604050505020304" pitchFamily="18" charset="0"/>
              </a:rPr>
              <a:t>Covered activities (i.e., what constitutes an offer, display or sale)</a:t>
            </a:r>
          </a:p>
          <a:p>
            <a:pPr marL="1376363" lvl="2" indent="-461963">
              <a:buFont typeface="Arial" panose="020B0604020202020204" pitchFamily="34" charset="0"/>
              <a:buChar char="•"/>
            </a:pPr>
            <a:r>
              <a:rPr lang="en-US" sz="2000" dirty="0">
                <a:latin typeface="Century Schoolbook" panose="02040604050505020304" pitchFamily="18" charset="0"/>
              </a:rPr>
              <a:t>Licensing requirements</a:t>
            </a:r>
          </a:p>
          <a:p>
            <a:pPr marL="461963" indent="-461963">
              <a:buFont typeface="Wingdings" panose="05000000000000000000" pitchFamily="2" charset="2"/>
              <a:buChar char="v"/>
            </a:pPr>
            <a:r>
              <a:rPr lang="en-US" sz="2600" dirty="0">
                <a:latin typeface="Century Schoolbook" panose="02040604050505020304" pitchFamily="18" charset="0"/>
              </a:rPr>
              <a:t>Covered activities could include advertising, displaying, brokering, offering products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800" dirty="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B7F42-1533-4D23-81DF-46644D11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6896-7F7D-4182-944F-ACCA66807C98}" type="slidenum">
              <a:rPr lang="en-US" sz="1200"/>
              <a:pPr/>
              <a:t>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2588364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</TotalTime>
  <Words>579</Words>
  <Application>Microsoft Office PowerPoint</Application>
  <PresentationFormat>Widescreen</PresentationFormat>
  <Paragraphs>92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Nova</vt:lpstr>
      <vt:lpstr>Bentley</vt:lpstr>
      <vt:lpstr>Bentley Expanded</vt:lpstr>
      <vt:lpstr>Calibri</vt:lpstr>
      <vt:lpstr>Calibri Light</vt:lpstr>
      <vt:lpstr>Century Schoolbook</vt:lpstr>
      <vt:lpstr>Wingdings</vt:lpstr>
      <vt:lpstr>Retrospect</vt:lpstr>
      <vt:lpstr>Sarah Bernstein</vt:lpstr>
      <vt:lpstr>Agenda</vt:lpstr>
      <vt:lpstr>What is Digital Retailing?</vt:lpstr>
      <vt:lpstr>What is Digital Retailing?(cont’d.)</vt:lpstr>
      <vt:lpstr>Market Demand</vt:lpstr>
      <vt:lpstr> Market Demand (cont’d.)</vt:lpstr>
      <vt:lpstr> Market Demand (cont’d.)</vt:lpstr>
      <vt:lpstr>PowerPoint Presentation</vt:lpstr>
      <vt:lpstr>Legal Barriers</vt:lpstr>
      <vt:lpstr>Legal Barriers (cont’d.)</vt:lpstr>
      <vt:lpstr>Impact of Legal Barriers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[NAMVBC Logo]</dc:title>
  <dc:creator>SARAH BERNSTEIN</dc:creator>
  <cp:lastModifiedBy>SARAH BERNSTEIN</cp:lastModifiedBy>
  <cp:revision>102</cp:revision>
  <cp:lastPrinted>2022-09-21T23:43:48Z</cp:lastPrinted>
  <dcterms:created xsi:type="dcterms:W3CDTF">2022-09-19T14:39:56Z</dcterms:created>
  <dcterms:modified xsi:type="dcterms:W3CDTF">2022-09-22T17:48:14Z</dcterms:modified>
</cp:coreProperties>
</file>