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32"/>
  </p:notesMasterIdLst>
  <p:sldIdLst>
    <p:sldId id="283" r:id="rId2"/>
    <p:sldId id="378" r:id="rId3"/>
    <p:sldId id="362" r:id="rId4"/>
    <p:sldId id="372" r:id="rId5"/>
    <p:sldId id="371" r:id="rId6"/>
    <p:sldId id="319" r:id="rId7"/>
    <p:sldId id="293" r:id="rId8"/>
    <p:sldId id="321" r:id="rId9"/>
    <p:sldId id="367" r:id="rId10"/>
    <p:sldId id="320" r:id="rId11"/>
    <p:sldId id="373" r:id="rId12"/>
    <p:sldId id="370" r:id="rId13"/>
    <p:sldId id="365" r:id="rId14"/>
    <p:sldId id="360" r:id="rId15"/>
    <p:sldId id="271" r:id="rId16"/>
    <p:sldId id="363" r:id="rId17"/>
    <p:sldId id="361" r:id="rId18"/>
    <p:sldId id="273" r:id="rId19"/>
    <p:sldId id="274" r:id="rId20"/>
    <p:sldId id="364" r:id="rId21"/>
    <p:sldId id="374" r:id="rId22"/>
    <p:sldId id="375" r:id="rId23"/>
    <p:sldId id="376" r:id="rId24"/>
    <p:sldId id="354" r:id="rId25"/>
    <p:sldId id="356" r:id="rId26"/>
    <p:sldId id="357" r:id="rId27"/>
    <p:sldId id="358" r:id="rId28"/>
    <p:sldId id="359" r:id="rId29"/>
    <p:sldId id="377" r:id="rId30"/>
    <p:sldId id="379" r:id="rId31"/>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1E7CAB-AB8F-4FA2-AB4D-73719E3B8A7A}" v="6" dt="2022-09-23T12:42:42.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2501"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5971" y="1"/>
            <a:ext cx="3012500" cy="463696"/>
          </a:xfrm>
          <a:prstGeom prst="rect">
            <a:avLst/>
          </a:prstGeom>
        </p:spPr>
        <p:txBody>
          <a:bodyPr vert="horz" lIns="91440" tIns="45720" rIns="91440" bIns="45720" rtlCol="0"/>
          <a:lstStyle>
            <a:lvl1pPr algn="r">
              <a:defRPr sz="1200"/>
            </a:lvl1pPr>
          </a:lstStyle>
          <a:p>
            <a:fld id="{C80DA7C2-44ED-4D37-B5E0-40D04F12E1C0}" type="datetimeFigureOut">
              <a:rPr lang="en-US" smtClean="0"/>
              <a:t>9/23/2022</a:t>
            </a:fld>
            <a:endParaRPr lang="en-US"/>
          </a:p>
        </p:txBody>
      </p:sp>
      <p:sp>
        <p:nvSpPr>
          <p:cNvPr id="4" name="Slide Image Placeholder 3"/>
          <p:cNvSpPr>
            <a:spLocks noGrp="1" noRot="1" noChangeAspect="1"/>
          </p:cNvSpPr>
          <p:nvPr>
            <p:ph type="sldImg" idx="2"/>
          </p:nvPr>
        </p:nvSpPr>
        <p:spPr>
          <a:xfrm>
            <a:off x="706438" y="1154113"/>
            <a:ext cx="5538787"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809" y="4444546"/>
            <a:ext cx="5560060" cy="363702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9"/>
            <a:ext cx="3012501" cy="4636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5971" y="8772379"/>
            <a:ext cx="3012500" cy="463696"/>
          </a:xfrm>
          <a:prstGeom prst="rect">
            <a:avLst/>
          </a:prstGeom>
        </p:spPr>
        <p:txBody>
          <a:bodyPr vert="horz" lIns="91440" tIns="45720" rIns="91440" bIns="45720" rtlCol="0" anchor="b"/>
          <a:lstStyle>
            <a:lvl1pPr algn="r">
              <a:defRPr sz="1200"/>
            </a:lvl1pPr>
          </a:lstStyle>
          <a:p>
            <a:fld id="{4E84A704-9111-4219-A885-BBBA46147469}" type="slidenum">
              <a:rPr lang="en-US" smtClean="0"/>
              <a:t>‹#›</a:t>
            </a:fld>
            <a:endParaRPr lang="en-US"/>
          </a:p>
        </p:txBody>
      </p:sp>
    </p:spTree>
    <p:extLst>
      <p:ext uri="{BB962C8B-B14F-4D97-AF65-F5344CB8AC3E}">
        <p14:creationId xmlns:p14="http://schemas.microsoft.com/office/powerpoint/2010/main" val="825190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8400" y="0"/>
            <a:ext cx="14630400" cy="7315200"/>
          </a:xfrm>
          <a:prstGeom prst="rect">
            <a:avLst/>
          </a:prstGeom>
        </p:spPr>
      </p:pic>
      <p:sp>
        <p:nvSpPr>
          <p:cNvPr id="2" name="Title 1"/>
          <p:cNvSpPr>
            <a:spLocks noGrp="1"/>
          </p:cNvSpPr>
          <p:nvPr>
            <p:ph type="ctrTitle"/>
          </p:nvPr>
        </p:nvSpPr>
        <p:spPr>
          <a:xfrm>
            <a:off x="4267200" y="731520"/>
            <a:ext cx="7315200" cy="1828800"/>
          </a:xfrm>
        </p:spPr>
        <p:txBody>
          <a:bodyPr anchor="b" anchorCtr="0">
            <a:normAutofit/>
          </a:bodyPr>
          <a:lstStyle>
            <a:lvl1pPr algn="r">
              <a:defRPr sz="4400">
                <a:latin typeface="Brewery Com Medium" panose="020B06030500000200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267200" y="2743200"/>
            <a:ext cx="7315200" cy="914400"/>
          </a:xfrm>
        </p:spPr>
        <p:txBody>
          <a:bodyPr>
            <a:normAutofit/>
          </a:bodyPr>
          <a:lstStyle>
            <a:lvl1pPr marL="0" indent="0" algn="r">
              <a:buNone/>
              <a:defRPr sz="2400">
                <a:solidFill>
                  <a:srgbClr val="4D4E53"/>
                </a:solidFill>
                <a:latin typeface="Fira Sans" panose="020B05030500000200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9" name="Straight Connector 8"/>
          <p:cNvCxnSpPr/>
          <p:nvPr userDrawn="1"/>
        </p:nvCxnSpPr>
        <p:spPr>
          <a:xfrm>
            <a:off x="4267200" y="2667000"/>
            <a:ext cx="7315200" cy="0"/>
          </a:xfrm>
          <a:prstGeom prst="line">
            <a:avLst/>
          </a:prstGeom>
          <a:ln w="12700">
            <a:solidFill>
              <a:srgbClr val="005A8B"/>
            </a:solidFill>
          </a:ln>
        </p:spPr>
        <p:style>
          <a:lnRef idx="1">
            <a:schemeClr val="accent1"/>
          </a:lnRef>
          <a:fillRef idx="0">
            <a:schemeClr val="accent1"/>
          </a:fillRef>
          <a:effectRef idx="0">
            <a:schemeClr val="accent1"/>
          </a:effectRef>
          <a:fontRef idx="minor">
            <a:schemeClr val="tx1"/>
          </a:fontRef>
        </p:style>
      </p:cxnSp>
      <p:sp>
        <p:nvSpPr>
          <p:cNvPr id="10" name="Subtitle 2"/>
          <p:cNvSpPr txBox="1">
            <a:spLocks/>
          </p:cNvSpPr>
          <p:nvPr userDrawn="1"/>
        </p:nvSpPr>
        <p:spPr>
          <a:xfrm>
            <a:off x="6096000" y="6172200"/>
            <a:ext cx="5486400" cy="457200"/>
          </a:xfrm>
          <a:prstGeom prst="rect">
            <a:avLst/>
          </a:prstGeom>
        </p:spPr>
        <p:txBody>
          <a:bodyPr vert="horz" lIns="91440" tIns="45720" rIns="91440" bIns="45720" rtlCol="0" anchor="b">
            <a:normAutofit/>
          </a:bodyPr>
          <a:lstStyle>
            <a:lvl1pPr marL="0" indent="0" algn="r" defTabSz="914400" rtl="0" eaLnBrk="1" latinLnBrk="0" hangingPunct="1">
              <a:spcBef>
                <a:spcPct val="20000"/>
              </a:spcBef>
              <a:buFont typeface="Arial" panose="020B0604020202020204" pitchFamily="34" charset="0"/>
              <a:buNone/>
              <a:defRPr sz="2400" kern="1200">
                <a:solidFill>
                  <a:srgbClr val="4D4E53"/>
                </a:solidFill>
                <a:latin typeface="Fira Sans" panose="020B05030500000200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000" dirty="0">
                <a:solidFill>
                  <a:srgbClr val="005A8B"/>
                </a:solidFill>
              </a:rPr>
              <a:t>bfkn.com</a:t>
            </a: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 y="6035041"/>
            <a:ext cx="4876800" cy="555483"/>
          </a:xfrm>
          <a:prstGeom prst="rect">
            <a:avLst/>
          </a:prstGeom>
        </p:spPr>
      </p:pic>
    </p:spTree>
    <p:extLst>
      <p:ext uri="{BB962C8B-B14F-4D97-AF65-F5344CB8AC3E}">
        <p14:creationId xmlns:p14="http://schemas.microsoft.com/office/powerpoint/2010/main" val="108955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 2018 Barack Ferrazzano Kirschbaum &amp; Nagelberg LLP</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311776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 2018 Barack Ferrazzano Kirschbaum &amp; Nagelberg LLP</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50704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 2018 Barack Ferrazzano Kirschbaum &amp; Nagelberg LLP</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45002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0" y="0"/>
            <a:ext cx="12192000" cy="150876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97B6B9C-D293-4459-B152-43B1FD4A486F}" type="slidenum">
              <a:rPr lang="en-US" smtClean="0"/>
              <a:t>‹#›</a:t>
            </a:fld>
            <a:endParaRPr lang="en-US"/>
          </a:p>
        </p:txBody>
      </p:sp>
      <p:sp>
        <p:nvSpPr>
          <p:cNvPr id="7" name="Date Placeholder 3"/>
          <p:cNvSpPr>
            <a:spLocks noGrp="1"/>
          </p:cNvSpPr>
          <p:nvPr>
            <p:ph type="dt" sz="half" idx="2"/>
          </p:nvPr>
        </p:nvSpPr>
        <p:spPr>
          <a:xfrm>
            <a:off x="609600" y="6356351"/>
            <a:ext cx="5120640" cy="365125"/>
          </a:xfrm>
          <a:prstGeom prst="rect">
            <a:avLst/>
          </a:prstGeom>
        </p:spPr>
        <p:txBody>
          <a:bodyPr vert="horz" lIns="91440" tIns="45720" rIns="91440" bIns="45720" rtlCol="0" anchor="b"/>
          <a:lstStyle>
            <a:lvl1pPr algn="l">
              <a:defRPr sz="800">
                <a:solidFill>
                  <a:schemeClr val="tx1">
                    <a:tint val="75000"/>
                  </a:schemeClr>
                </a:solidFill>
                <a:latin typeface="Fira Sans" panose="020B0503050000020004" pitchFamily="34" charset="0"/>
              </a:defRPr>
            </a:lvl1pPr>
          </a:lstStyle>
          <a:p>
            <a:r>
              <a:rPr lang="en-US"/>
              <a:t>© 2018 Barack Ferrazzano Kirschbaum &amp; Nagelberg LLP</a:t>
            </a:r>
            <a:endParaRPr lang="en-US" dirty="0"/>
          </a:p>
        </p:txBody>
      </p:sp>
    </p:spTree>
    <p:extLst>
      <p:ext uri="{BB962C8B-B14F-4D97-AF65-F5344CB8AC3E}">
        <p14:creationId xmlns:p14="http://schemas.microsoft.com/office/powerpoint/2010/main" val="419375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0" y="0"/>
            <a:ext cx="12192000" cy="2057400"/>
          </a:xfrm>
          <a:prstGeom prst="rect">
            <a:avLst/>
          </a:prstGeom>
        </p:spPr>
      </p:pic>
      <p:sp>
        <p:nvSpPr>
          <p:cNvPr id="2" name="Title 1"/>
          <p:cNvSpPr>
            <a:spLocks noGrp="1"/>
          </p:cNvSpPr>
          <p:nvPr>
            <p:ph type="title"/>
          </p:nvPr>
        </p:nvSpPr>
        <p:spPr>
          <a:xfrm>
            <a:off x="609600" y="274638"/>
            <a:ext cx="10972800" cy="1645920"/>
          </a:xfrm>
        </p:spPr>
        <p:txBody>
          <a:bodyPr/>
          <a:lstStyle>
            <a:lvl1pPr>
              <a:defRPr>
                <a:latin typeface="Brewery Com Medium" panose="020B06030500000200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9600" y="2194560"/>
            <a:ext cx="109728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97B6B9C-D293-4459-B152-43B1FD4A486F}" type="slidenum">
              <a:rPr lang="en-US" smtClean="0"/>
              <a:t>‹#›</a:t>
            </a:fld>
            <a:endParaRPr lang="en-US"/>
          </a:p>
        </p:txBody>
      </p:sp>
      <p:sp>
        <p:nvSpPr>
          <p:cNvPr id="9" name="Date Placeholder 3"/>
          <p:cNvSpPr>
            <a:spLocks noGrp="1"/>
          </p:cNvSpPr>
          <p:nvPr>
            <p:ph type="dt" sz="half" idx="2"/>
          </p:nvPr>
        </p:nvSpPr>
        <p:spPr>
          <a:xfrm>
            <a:off x="609600" y="6356351"/>
            <a:ext cx="5120640" cy="365125"/>
          </a:xfrm>
          <a:prstGeom prst="rect">
            <a:avLst/>
          </a:prstGeom>
        </p:spPr>
        <p:txBody>
          <a:bodyPr vert="horz" lIns="91440" tIns="45720" rIns="91440" bIns="45720" rtlCol="0" anchor="b"/>
          <a:lstStyle>
            <a:lvl1pPr algn="l">
              <a:defRPr sz="800">
                <a:solidFill>
                  <a:schemeClr val="tx1">
                    <a:tint val="75000"/>
                  </a:schemeClr>
                </a:solidFill>
                <a:latin typeface="Fira Sans" panose="020B0503050000020004" pitchFamily="34" charset="0"/>
              </a:defRPr>
            </a:lvl1pPr>
          </a:lstStyle>
          <a:p>
            <a:r>
              <a:rPr lang="en-US"/>
              <a:t>© 2018 Barack Ferrazzano Kirschbaum &amp; Nagelberg LLP</a:t>
            </a:r>
            <a:endParaRPr lang="en-US" dirty="0"/>
          </a:p>
        </p:txBody>
      </p:sp>
    </p:spTree>
    <p:extLst>
      <p:ext uri="{BB962C8B-B14F-4D97-AF65-F5344CB8AC3E}">
        <p14:creationId xmlns:p14="http://schemas.microsoft.com/office/powerpoint/2010/main" val="404887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V="1">
            <a:off x="-1828800" y="0"/>
            <a:ext cx="14020800" cy="6858000"/>
          </a:xfrm>
          <a:prstGeom prst="rect">
            <a:avLst/>
          </a:prstGeom>
        </p:spPr>
      </p:pic>
      <p:sp>
        <p:nvSpPr>
          <p:cNvPr id="2" name="Title 1"/>
          <p:cNvSpPr>
            <a:spLocks noGrp="1"/>
          </p:cNvSpPr>
          <p:nvPr>
            <p:ph type="title"/>
          </p:nvPr>
        </p:nvSpPr>
        <p:spPr>
          <a:xfrm>
            <a:off x="3657600" y="3657600"/>
            <a:ext cx="7924800" cy="1463040"/>
          </a:xfrm>
        </p:spPr>
        <p:txBody>
          <a:bodyPr anchor="t"/>
          <a:lstStyle>
            <a:lvl1pPr algn="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3657600" y="5303520"/>
            <a:ext cx="7924800" cy="457200"/>
          </a:xfrm>
        </p:spPr>
        <p:txBody>
          <a:bodyPr anchor="t"/>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997B6B9C-D293-4459-B152-43B1FD4A486F}" type="slidenum">
              <a:rPr lang="en-US" smtClean="0"/>
              <a:t>‹#›</a:t>
            </a:fld>
            <a:endParaRPr lang="en-US"/>
          </a:p>
        </p:txBody>
      </p:sp>
      <p:sp>
        <p:nvSpPr>
          <p:cNvPr id="8" name="Date Placeholder 3"/>
          <p:cNvSpPr>
            <a:spLocks noGrp="1"/>
          </p:cNvSpPr>
          <p:nvPr>
            <p:ph type="dt" sz="half" idx="2"/>
          </p:nvPr>
        </p:nvSpPr>
        <p:spPr>
          <a:xfrm>
            <a:off x="1402080" y="6356351"/>
            <a:ext cx="5120640" cy="365125"/>
          </a:xfrm>
          <a:prstGeom prst="rect">
            <a:avLst/>
          </a:prstGeom>
        </p:spPr>
        <p:txBody>
          <a:bodyPr vert="horz" lIns="91440" tIns="45720" rIns="91440" bIns="45720" rtlCol="0" anchor="b"/>
          <a:lstStyle>
            <a:lvl1pPr algn="l">
              <a:defRPr sz="800">
                <a:solidFill>
                  <a:schemeClr val="tx1">
                    <a:tint val="75000"/>
                  </a:schemeClr>
                </a:solidFill>
                <a:latin typeface="Fira Sans" panose="020B0503050000020004" pitchFamily="34" charset="0"/>
              </a:defRPr>
            </a:lvl1pPr>
          </a:lstStyle>
          <a:p>
            <a:r>
              <a:rPr lang="en-US"/>
              <a:t>© 2018 Barack Ferrazzano Kirschbaum &amp; Nagelberg LLP</a:t>
            </a:r>
            <a:endParaRPr lang="en-US" dirty="0"/>
          </a:p>
        </p:txBody>
      </p:sp>
      <p:cxnSp>
        <p:nvCxnSpPr>
          <p:cNvPr id="9" name="Straight Connector 8"/>
          <p:cNvCxnSpPr/>
          <p:nvPr userDrawn="1"/>
        </p:nvCxnSpPr>
        <p:spPr>
          <a:xfrm>
            <a:off x="3657600" y="5212080"/>
            <a:ext cx="7924800" cy="0"/>
          </a:xfrm>
          <a:prstGeom prst="line">
            <a:avLst/>
          </a:prstGeom>
          <a:ln w="12700">
            <a:solidFill>
              <a:srgbClr val="005A8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37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0" y="0"/>
            <a:ext cx="12192000" cy="150876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 2018 Barack Ferrazzano Kirschbaum &amp; Nagelberg LLP</a:t>
            </a:r>
          </a:p>
        </p:txBody>
      </p:sp>
      <p:sp>
        <p:nvSpPr>
          <p:cNvPr id="7" name="Slide Number Placeholder 6"/>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258598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0" y="0"/>
            <a:ext cx="12192000" cy="1508760"/>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73355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3733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73355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3733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 2018 Barack Ferrazzano Kirschbaum &amp; Nagelberg LLP</a:t>
            </a: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172150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0" y="0"/>
            <a:ext cx="12192000" cy="150876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 2018 Barack Ferrazzano Kirschbaum &amp; Nagelberg LLP</a:t>
            </a: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215272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 2018 Barack Ferrazzano Kirschbaum &amp; Nagelberg LLP</a:t>
            </a: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390465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 2018 Barack Ferrazzano Kirschbaum &amp; Nagelberg LLP</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97B6B9C-D293-4459-B152-43B1FD4A486F}" type="slidenum">
              <a:rPr lang="en-US" smtClean="0"/>
              <a:t>‹#›</a:t>
            </a:fld>
            <a:endParaRPr lang="en-US"/>
          </a:p>
        </p:txBody>
      </p:sp>
    </p:spTree>
    <p:extLst>
      <p:ext uri="{BB962C8B-B14F-4D97-AF65-F5344CB8AC3E}">
        <p14:creationId xmlns:p14="http://schemas.microsoft.com/office/powerpoint/2010/main" val="106900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5120640" cy="365125"/>
          </a:xfrm>
          <a:prstGeom prst="rect">
            <a:avLst/>
          </a:prstGeom>
        </p:spPr>
        <p:txBody>
          <a:bodyPr vert="horz" lIns="91440" tIns="45720" rIns="91440" bIns="45720" rtlCol="0" anchor="b"/>
          <a:lstStyle>
            <a:lvl1pPr algn="l">
              <a:defRPr sz="800">
                <a:solidFill>
                  <a:schemeClr val="tx1">
                    <a:tint val="75000"/>
                  </a:schemeClr>
                </a:solidFill>
                <a:latin typeface="Fira Sans" panose="020B0503050000020004" pitchFamily="34" charset="0"/>
              </a:defRPr>
            </a:lvl1pPr>
          </a:lstStyle>
          <a:p>
            <a:r>
              <a:rPr lang="en-US"/>
              <a:t>© 2018 Barack Ferrazzano Kirschbaum &amp; Nagelberg LLP</a:t>
            </a: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b"/>
          <a:lstStyle>
            <a:lvl1pPr algn="r">
              <a:defRPr sz="1200">
                <a:solidFill>
                  <a:srgbClr val="005A8B"/>
                </a:solidFill>
                <a:latin typeface="Fira Sans" panose="020B0503050000020004" pitchFamily="34" charset="0"/>
              </a:defRPr>
            </a:lvl1pPr>
          </a:lstStyle>
          <a:p>
            <a:fld id="{9AC7DBC4-6150-4E94-A82A-AD26E5AC9BBD}" type="slidenum">
              <a:rPr lang="en-US" smtClean="0"/>
              <a:pPr/>
              <a:t>‹#›</a:t>
            </a:fld>
            <a:endParaRPr lang="en-US" dirty="0"/>
          </a:p>
        </p:txBody>
      </p:sp>
      <p:cxnSp>
        <p:nvCxnSpPr>
          <p:cNvPr id="8" name="Straight Connector 7"/>
          <p:cNvCxnSpPr/>
          <p:nvPr/>
        </p:nvCxnSpPr>
        <p:spPr>
          <a:xfrm>
            <a:off x="609600" y="6400800"/>
            <a:ext cx="10972800" cy="0"/>
          </a:xfrm>
          <a:prstGeom prst="line">
            <a:avLst/>
          </a:prstGeom>
          <a:ln w="6350">
            <a:solidFill>
              <a:srgbClr val="005A8B"/>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6119219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hdr="0"/>
  <p:txStyles>
    <p:titleStyle>
      <a:lvl1pPr algn="l" defTabSz="914400" rtl="0" eaLnBrk="1" latinLnBrk="0" hangingPunct="1">
        <a:spcBef>
          <a:spcPct val="0"/>
        </a:spcBef>
        <a:buNone/>
        <a:defRPr sz="4400" b="1" kern="1200">
          <a:solidFill>
            <a:schemeClr val="tx1"/>
          </a:solidFill>
          <a:latin typeface="Brewery Com Medium" panose="020B0603050000020003"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Fira Sans" panose="020B05030500000200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Fira Sans" panose="020B05030500000200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ira Sans" panose="020B05030500000200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ira Sans" panose="020B05030500000200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ira Sans" panose="020B05030500000200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89160" y="2303116"/>
            <a:ext cx="5867400" cy="2293641"/>
          </a:xfrm>
          <a:prstGeom prst="rect">
            <a:avLst/>
          </a:prstGeom>
        </p:spPr>
        <p:txBody>
          <a:bodyPr wrap="square">
            <a:spAutoFit/>
          </a:bodyPr>
          <a:lstStyle/>
          <a:p>
            <a:pPr marL="0" marR="0" lvl="0" indent="0" algn="l" defTabSz="914400" rtl="0" eaLnBrk="1" fontAlgn="base" latinLnBrk="0" hangingPunct="1">
              <a:lnSpc>
                <a:spcPct val="75000"/>
              </a:lnSpc>
              <a:spcBef>
                <a:spcPct val="0"/>
              </a:spcBef>
              <a:spcAft>
                <a:spcPct val="25000"/>
              </a:spcAft>
              <a:buClr>
                <a:srgbClr val="0099FF"/>
              </a:buClr>
              <a:buSzTx/>
              <a:buFontTx/>
              <a:buNone/>
              <a:tabLst/>
              <a:defRPr/>
            </a:pPr>
            <a:endParaRPr kumimoji="0" lang="en-US" sz="3200" b="1" i="0" strike="noStrike" kern="1200" cap="none" spc="0" normalizeH="0" baseline="0" noProof="0" dirty="0">
              <a:ln>
                <a:noFill/>
              </a:ln>
              <a:solidFill>
                <a:srgbClr val="4E657E"/>
              </a:solidFill>
              <a:effectLst/>
              <a:uLnTx/>
              <a:uFillTx/>
              <a:latin typeface="Arial" pitchFamily="34" charset="0"/>
              <a:ea typeface="+mn-ea"/>
              <a:cs typeface="+mn-cs"/>
            </a:endParaRPr>
          </a:p>
          <a:p>
            <a:pPr marL="0" marR="0" lvl="0" indent="0" algn="l" defTabSz="914400" rtl="0" eaLnBrk="1" fontAlgn="base" latinLnBrk="0" hangingPunct="1">
              <a:lnSpc>
                <a:spcPct val="75000"/>
              </a:lnSpc>
              <a:spcBef>
                <a:spcPct val="0"/>
              </a:spcBef>
              <a:spcAft>
                <a:spcPct val="25000"/>
              </a:spcAft>
              <a:buClr>
                <a:srgbClr val="0099FF"/>
              </a:buClr>
              <a:buSzTx/>
              <a:buFontTx/>
              <a:buNone/>
              <a:tabLst/>
              <a:defRPr/>
            </a:pPr>
            <a:r>
              <a:rPr kumimoji="0" lang="en-US" sz="3200" b="1" i="0" strike="noStrike" kern="1200" cap="none" spc="0" normalizeH="0" baseline="0" noProof="0" dirty="0">
                <a:ln>
                  <a:noFill/>
                </a:ln>
                <a:solidFill>
                  <a:srgbClr val="4E657E"/>
                </a:solidFill>
                <a:effectLst/>
                <a:uLnTx/>
                <a:uFillTx/>
                <a:latin typeface="Arial" pitchFamily="34" charset="0"/>
                <a:ea typeface="+mn-ea"/>
                <a:cs typeface="+mn-cs"/>
              </a:rPr>
              <a:t>Labor &amp; Parts Warranty Reimbursement</a:t>
            </a:r>
            <a:endParaRPr lang="en-US" sz="3200" b="1" dirty="0">
              <a:solidFill>
                <a:srgbClr val="4E657E"/>
              </a:solidFill>
              <a:latin typeface="Arial" pitchFamily="34" charset="0"/>
            </a:endParaRPr>
          </a:p>
          <a:p>
            <a:pPr marL="0" marR="0" lvl="0" indent="0" algn="l" defTabSz="914400" rtl="0" eaLnBrk="1" fontAlgn="base" latinLnBrk="0" hangingPunct="1">
              <a:lnSpc>
                <a:spcPct val="75000"/>
              </a:lnSpc>
              <a:spcBef>
                <a:spcPct val="0"/>
              </a:spcBef>
              <a:spcAft>
                <a:spcPct val="25000"/>
              </a:spcAft>
              <a:buClr>
                <a:srgbClr val="0099FF"/>
              </a:buClr>
              <a:buSzTx/>
              <a:buFontTx/>
              <a:buNone/>
              <a:tabLst/>
              <a:defRPr/>
            </a:pPr>
            <a:endParaRPr kumimoji="0" lang="en-US" sz="2000" b="1" i="0" strike="noStrike" kern="1200" cap="none" spc="0" normalizeH="0" baseline="0" noProof="0" dirty="0">
              <a:ln>
                <a:noFill/>
              </a:ln>
              <a:solidFill>
                <a:srgbClr val="4E657E"/>
              </a:solidFill>
              <a:effectLst/>
              <a:uLnTx/>
              <a:uFillTx/>
              <a:latin typeface="Arial" pitchFamily="34" charset="0"/>
              <a:ea typeface="+mn-ea"/>
              <a:cs typeface="+mn-cs"/>
            </a:endParaRPr>
          </a:p>
          <a:p>
            <a:pPr marL="0" marR="0" lvl="0" indent="0" algn="l" defTabSz="914400" rtl="0" eaLnBrk="1" fontAlgn="base" latinLnBrk="0" hangingPunct="1">
              <a:lnSpc>
                <a:spcPct val="75000"/>
              </a:lnSpc>
              <a:spcBef>
                <a:spcPct val="0"/>
              </a:spcBef>
              <a:spcAft>
                <a:spcPct val="25000"/>
              </a:spcAft>
              <a:buClr>
                <a:srgbClr val="0099FF"/>
              </a:buClr>
              <a:buSzTx/>
              <a:buFontTx/>
              <a:buNone/>
              <a:tabLst/>
              <a:defRPr/>
            </a:pPr>
            <a:r>
              <a:rPr kumimoji="0" lang="en-US" sz="2000" b="1" i="0" strike="noStrike" kern="1200" cap="none" spc="0" normalizeH="0" baseline="0" noProof="0" dirty="0">
                <a:ln>
                  <a:noFill/>
                </a:ln>
                <a:solidFill>
                  <a:srgbClr val="4E657E"/>
                </a:solidFill>
                <a:effectLst/>
                <a:uLnTx/>
                <a:uFillTx/>
                <a:latin typeface="Arial" pitchFamily="34" charset="0"/>
                <a:ea typeface="+mn-ea"/>
                <a:cs typeface="+mn-cs"/>
              </a:rPr>
              <a:t>Matthew F. Singer, Esq.</a:t>
            </a:r>
          </a:p>
          <a:p>
            <a:pPr marL="0" marR="0" lvl="0" indent="0" algn="l" defTabSz="914400" rtl="0" eaLnBrk="1" fontAlgn="base" latinLnBrk="0" hangingPunct="1">
              <a:lnSpc>
                <a:spcPct val="75000"/>
              </a:lnSpc>
              <a:spcBef>
                <a:spcPct val="0"/>
              </a:spcBef>
              <a:spcAft>
                <a:spcPct val="25000"/>
              </a:spcAft>
              <a:buClr>
                <a:srgbClr val="0099FF"/>
              </a:buClr>
              <a:buSzTx/>
              <a:buFontTx/>
              <a:buNone/>
              <a:tabLst/>
              <a:defRPr/>
            </a:pPr>
            <a:r>
              <a:rPr kumimoji="0" lang="en-US" sz="2000" b="1" i="0" strike="noStrike" kern="1200" cap="none" spc="0" normalizeH="0" baseline="0" noProof="0" dirty="0">
                <a:ln>
                  <a:noFill/>
                </a:ln>
                <a:solidFill>
                  <a:srgbClr val="4E657E"/>
                </a:solidFill>
                <a:effectLst/>
                <a:uLnTx/>
                <a:uFillTx/>
                <a:latin typeface="Arial" pitchFamily="34" charset="0"/>
                <a:ea typeface="+mn-ea"/>
                <a:cs typeface="+mn-cs"/>
              </a:rPr>
              <a:t>Ginger B. </a:t>
            </a:r>
            <a:r>
              <a:rPr lang="en-US" sz="2000" b="1" dirty="0">
                <a:solidFill>
                  <a:srgbClr val="4E657E"/>
                </a:solidFill>
                <a:latin typeface="Arial" pitchFamily="34" charset="0"/>
              </a:rPr>
              <a:t>Boyd, Esq.</a:t>
            </a:r>
            <a:endParaRPr kumimoji="0" lang="en-US" sz="2000" b="1" i="0" strike="noStrike" kern="1200" cap="none" spc="0" normalizeH="0" baseline="0" noProof="0" dirty="0">
              <a:ln>
                <a:noFill/>
              </a:ln>
              <a:solidFill>
                <a:srgbClr val="4E657E"/>
              </a:solidFill>
              <a:effectLst/>
              <a:uLnTx/>
              <a:uFillTx/>
              <a:latin typeface="Arial" pitchFamily="34" charset="0"/>
              <a:ea typeface="+mn-ea"/>
              <a:cs typeface="+mn-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685512"/>
            <a:ext cx="171767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457607" y="990601"/>
            <a:ext cx="3060453" cy="831766"/>
          </a:xfrm>
          <a:prstGeom prst="rect">
            <a:avLst/>
          </a:prstGeom>
          <a:noFill/>
        </p:spPr>
        <p:txBody>
          <a:bodyPr wrap="none" rtlCol="0">
            <a:spAutoFit/>
          </a:bodyPr>
          <a:lstStyle/>
          <a:p>
            <a:pPr marL="0" marR="0" lvl="0" indent="0" algn="l" defTabSz="914400" rtl="0" eaLnBrk="1" fontAlgn="base" latinLnBrk="0" hangingPunct="1">
              <a:lnSpc>
                <a:spcPct val="75000"/>
              </a:lnSpc>
              <a:spcBef>
                <a:spcPct val="0"/>
              </a:spcBef>
              <a:spcAft>
                <a:spcPct val="25000"/>
              </a:spcAft>
              <a:buClr>
                <a:srgbClr val="0099FF"/>
              </a:buClr>
              <a:buSzTx/>
              <a:buFontTx/>
              <a:buNone/>
              <a:tabLst/>
              <a:defRPr/>
            </a:pPr>
            <a:r>
              <a:rPr kumimoji="0" lang="en-US" sz="3000" b="1" i="0" u="none" strike="noStrike" kern="1200" cap="none" spc="0" normalizeH="0" baseline="0" noProof="0" dirty="0">
                <a:ln>
                  <a:noFill/>
                </a:ln>
                <a:solidFill>
                  <a:srgbClr val="4E657E"/>
                </a:solidFill>
                <a:effectLst/>
                <a:uLnTx/>
                <a:uFillTx/>
                <a:latin typeface="Arial" pitchFamily="34" charset="0"/>
                <a:ea typeface="+mn-ea"/>
                <a:cs typeface="+mn-cs"/>
              </a:rPr>
              <a:t>Fall Workshop</a:t>
            </a:r>
          </a:p>
          <a:p>
            <a:pPr marL="0" marR="0" lvl="0" indent="0" algn="l" defTabSz="914400" rtl="0" eaLnBrk="1" fontAlgn="base" latinLnBrk="0" hangingPunct="1">
              <a:lnSpc>
                <a:spcPct val="75000"/>
              </a:lnSpc>
              <a:spcBef>
                <a:spcPct val="0"/>
              </a:spcBef>
              <a:spcAft>
                <a:spcPct val="25000"/>
              </a:spcAft>
              <a:buClr>
                <a:srgbClr val="0099FF"/>
              </a:buClr>
              <a:buSzTx/>
              <a:buFontTx/>
              <a:buNone/>
              <a:tabLst/>
              <a:defRPr/>
            </a:pPr>
            <a:r>
              <a:rPr kumimoji="0" lang="en-US" sz="2400" b="1" i="0" u="none" strike="noStrike" kern="1200" cap="none" spc="0" normalizeH="0" baseline="0" noProof="0" dirty="0">
                <a:ln>
                  <a:noFill/>
                </a:ln>
                <a:solidFill>
                  <a:srgbClr val="4E657E"/>
                </a:solidFill>
                <a:effectLst/>
                <a:uLnTx/>
                <a:uFillTx/>
                <a:latin typeface="Arial" pitchFamily="34" charset="0"/>
                <a:ea typeface="+mn-ea"/>
                <a:cs typeface="+mn-cs"/>
              </a:rPr>
              <a:t>September 22, 2022</a:t>
            </a:r>
          </a:p>
        </p:txBody>
      </p:sp>
      <p:pic>
        <p:nvPicPr>
          <p:cNvPr id="10" name="Picture 9">
            <a:extLst>
              <a:ext uri="{FF2B5EF4-FFF2-40B4-BE49-F238E27FC236}">
                <a16:creationId xmlns:a16="http://schemas.microsoft.com/office/drawing/2014/main" id="{4E32DC63-002F-42F0-8D20-9A084273CF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438" y="2809221"/>
            <a:ext cx="3200400" cy="484632"/>
          </a:xfrm>
          <a:prstGeom prst="rect">
            <a:avLst/>
          </a:prstGeom>
        </p:spPr>
      </p:pic>
      <p:pic>
        <p:nvPicPr>
          <p:cNvPr id="4" name="Picture 3" descr="Graphical user interface, text&#10;&#10;Description automatically generated with medium confidence">
            <a:extLst>
              <a:ext uri="{FF2B5EF4-FFF2-40B4-BE49-F238E27FC236}">
                <a16:creationId xmlns:a16="http://schemas.microsoft.com/office/drawing/2014/main" id="{7FBEF3A0-5CA6-4600-8691-0B266A6E7C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9004" y="4439662"/>
            <a:ext cx="2190750" cy="847725"/>
          </a:xfrm>
          <a:prstGeom prst="rect">
            <a:avLst/>
          </a:prstGeom>
        </p:spPr>
      </p:pic>
    </p:spTree>
    <p:extLst>
      <p:ext uri="{BB962C8B-B14F-4D97-AF65-F5344CB8AC3E}">
        <p14:creationId xmlns:p14="http://schemas.microsoft.com/office/powerpoint/2010/main" val="1805886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General Principles:  Application Process</a:t>
            </a:r>
          </a:p>
        </p:txBody>
      </p:sp>
      <p:sp>
        <p:nvSpPr>
          <p:cNvPr id="3" name="Content Placeholder 2"/>
          <p:cNvSpPr>
            <a:spLocks noGrp="1"/>
          </p:cNvSpPr>
          <p:nvPr>
            <p:ph idx="1"/>
          </p:nvPr>
        </p:nvSpPr>
        <p:spPr/>
        <p:txBody>
          <a:bodyPr>
            <a:normAutofit fontScale="85000" lnSpcReduction="20000"/>
          </a:bodyPr>
          <a:lstStyle/>
          <a:p>
            <a:pPr lvl="1"/>
            <a:endParaRPr lang="en-US" dirty="0"/>
          </a:p>
          <a:p>
            <a:pPr lvl="1">
              <a:buFont typeface="Arial" panose="020B0604020202020204" pitchFamily="34" charset="0"/>
              <a:buChar char="•"/>
            </a:pPr>
            <a:r>
              <a:rPr lang="en-US" dirty="0"/>
              <a:t>Dealer Submission – typically 100 sequential non-warranty repair orders or all non-warranty repair orders.</a:t>
            </a:r>
          </a:p>
          <a:p>
            <a:pPr lvl="1">
              <a:buFont typeface="Arial" panose="020B0604020202020204" pitchFamily="34" charset="0"/>
              <a:buChar char="•"/>
            </a:pPr>
            <a:endParaRPr lang="en-US" dirty="0"/>
          </a:p>
          <a:p>
            <a:pPr lvl="1">
              <a:buFont typeface="Arial" panose="020B0604020202020204" pitchFamily="34" charset="0"/>
              <a:buChar char="•"/>
            </a:pPr>
            <a:r>
              <a:rPr lang="en-US" dirty="0"/>
              <a:t>Calculations Based Upon Data.</a:t>
            </a:r>
          </a:p>
          <a:p>
            <a:pPr marL="914400" lvl="2" indent="0">
              <a:buNone/>
            </a:pPr>
            <a:endParaRPr lang="en-US" dirty="0"/>
          </a:p>
          <a:p>
            <a:pPr lvl="2"/>
            <a:r>
              <a:rPr lang="en-US" dirty="0"/>
              <a:t>What is meant by “non-warranty?” </a:t>
            </a:r>
          </a:p>
          <a:p>
            <a:pPr lvl="2"/>
            <a:endParaRPr lang="en-US" dirty="0"/>
          </a:p>
          <a:p>
            <a:pPr lvl="2"/>
            <a:r>
              <a:rPr lang="en-US" dirty="0"/>
              <a:t>Exclusions?</a:t>
            </a:r>
          </a:p>
          <a:p>
            <a:pPr lvl="2"/>
            <a:endParaRPr lang="en-US" dirty="0"/>
          </a:p>
          <a:p>
            <a:pPr lvl="2"/>
            <a:r>
              <a:rPr lang="en-US" dirty="0"/>
              <a:t>Average of repair order values.</a:t>
            </a:r>
          </a:p>
          <a:p>
            <a:pPr marL="457200" lvl="1" indent="0">
              <a:buNone/>
            </a:pPr>
            <a:endParaRPr lang="en-US" dirty="0"/>
          </a:p>
          <a:p>
            <a:pPr marL="457200" lvl="1" indent="0">
              <a:buNone/>
            </a:pPr>
            <a:r>
              <a:rPr lang="en-US" b="1" i="1" dirty="0"/>
              <a:t>CAVEAT:  </a:t>
            </a:r>
            <a:r>
              <a:rPr lang="en-US" b="1" dirty="0"/>
              <a:t>Don’t forget about your dealer agreement or related documents.</a:t>
            </a:r>
            <a:endParaRPr lang="en-US" dirty="0"/>
          </a:p>
          <a:p>
            <a:pPr lvl="2"/>
            <a:endParaRPr lang="en-US" dirty="0"/>
          </a:p>
          <a:p>
            <a:pPr marL="914400" lvl="2" indent="0">
              <a:buNone/>
            </a:pPr>
            <a:endParaRPr lang="en-US" dirty="0"/>
          </a:p>
        </p:txBody>
      </p:sp>
    </p:spTree>
    <p:extLst>
      <p:ext uri="{BB962C8B-B14F-4D97-AF65-F5344CB8AC3E}">
        <p14:creationId xmlns:p14="http://schemas.microsoft.com/office/powerpoint/2010/main" val="1323648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442E-B6A2-4919-AA6F-B8AB4CFCE066}"/>
              </a:ext>
            </a:extLst>
          </p:cNvPr>
          <p:cNvSpPr>
            <a:spLocks noGrp="1"/>
          </p:cNvSpPr>
          <p:nvPr>
            <p:ph type="title"/>
          </p:nvPr>
        </p:nvSpPr>
        <p:spPr/>
        <p:txBody>
          <a:bodyPr/>
          <a:lstStyle/>
          <a:p>
            <a:r>
              <a:rPr lang="en-US" dirty="0"/>
              <a:t>Responding:  Establish Process</a:t>
            </a:r>
          </a:p>
        </p:txBody>
      </p:sp>
      <p:sp>
        <p:nvSpPr>
          <p:cNvPr id="3" name="Content Placeholder 2">
            <a:extLst>
              <a:ext uri="{FF2B5EF4-FFF2-40B4-BE49-F238E27FC236}">
                <a16:creationId xmlns:a16="http://schemas.microsoft.com/office/drawing/2014/main" id="{90AE81DB-CC68-45A5-AB91-AF97F1FE947F}"/>
              </a:ext>
            </a:extLst>
          </p:cNvPr>
          <p:cNvSpPr>
            <a:spLocks noGrp="1"/>
          </p:cNvSpPr>
          <p:nvPr>
            <p:ph idx="1"/>
          </p:nvPr>
        </p:nvSpPr>
        <p:spPr/>
        <p:txBody>
          <a:bodyPr>
            <a:normAutofit/>
          </a:bodyPr>
          <a:lstStyle/>
          <a:p>
            <a:pPr marL="0" indent="0">
              <a:buNone/>
            </a:pPr>
            <a:endParaRPr lang="en-US" dirty="0"/>
          </a:p>
          <a:p>
            <a:r>
              <a:rPr lang="en-US" dirty="0"/>
              <a:t>Written process or flow chart indicating manners requests are handled.</a:t>
            </a:r>
          </a:p>
          <a:p>
            <a:endParaRPr lang="en-US" dirty="0"/>
          </a:p>
          <a:p>
            <a:r>
              <a:rPr lang="en-US" dirty="0"/>
              <a:t>Specific timeframes on addressing issues.</a:t>
            </a:r>
          </a:p>
          <a:p>
            <a:pPr marL="0" indent="0">
              <a:buNone/>
            </a:pPr>
            <a:endParaRPr lang="en-US" dirty="0"/>
          </a:p>
          <a:p>
            <a:r>
              <a:rPr lang="en-US" dirty="0"/>
              <a:t>Guidance on when to involve legal.</a:t>
            </a:r>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14417A8-AC1E-49B4-BCA6-BD6E3D93525B}"/>
              </a:ext>
            </a:extLst>
          </p:cNvPr>
          <p:cNvSpPr>
            <a:spLocks noGrp="1"/>
          </p:cNvSpPr>
          <p:nvPr>
            <p:ph type="sldNum" sz="quarter" idx="12"/>
          </p:nvPr>
        </p:nvSpPr>
        <p:spPr/>
        <p:txBody>
          <a:bodyPr/>
          <a:lstStyle/>
          <a:p>
            <a:fld id="{997B6B9C-D293-4459-B152-43B1FD4A486F}" type="slidenum">
              <a:rPr lang="en-US" smtClean="0"/>
              <a:t>11</a:t>
            </a:fld>
            <a:endParaRPr lang="en-US"/>
          </a:p>
        </p:txBody>
      </p:sp>
    </p:spTree>
    <p:extLst>
      <p:ext uri="{BB962C8B-B14F-4D97-AF65-F5344CB8AC3E}">
        <p14:creationId xmlns:p14="http://schemas.microsoft.com/office/powerpoint/2010/main" val="285288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3D238-C322-4C5F-9226-D5F6DBBF2B4B}"/>
              </a:ext>
            </a:extLst>
          </p:cNvPr>
          <p:cNvSpPr>
            <a:spLocks noGrp="1"/>
          </p:cNvSpPr>
          <p:nvPr>
            <p:ph type="title"/>
          </p:nvPr>
        </p:nvSpPr>
        <p:spPr/>
        <p:txBody>
          <a:bodyPr>
            <a:normAutofit/>
          </a:bodyPr>
          <a:lstStyle/>
          <a:p>
            <a:r>
              <a:rPr lang="en-US" dirty="0"/>
              <a:t>Responding:  Benefits of Established Process</a:t>
            </a:r>
          </a:p>
        </p:txBody>
      </p:sp>
      <p:sp>
        <p:nvSpPr>
          <p:cNvPr id="3" name="Content Placeholder 2">
            <a:extLst>
              <a:ext uri="{FF2B5EF4-FFF2-40B4-BE49-F238E27FC236}">
                <a16:creationId xmlns:a16="http://schemas.microsoft.com/office/drawing/2014/main" id="{DD810FAD-7053-47C6-A1C2-FF19280335E7}"/>
              </a:ext>
            </a:extLst>
          </p:cNvPr>
          <p:cNvSpPr>
            <a:spLocks noGrp="1"/>
          </p:cNvSpPr>
          <p:nvPr>
            <p:ph idx="1"/>
          </p:nvPr>
        </p:nvSpPr>
        <p:spPr/>
        <p:txBody>
          <a:bodyPr>
            <a:normAutofit fontScale="92500" lnSpcReduction="20000"/>
          </a:bodyPr>
          <a:lstStyle/>
          <a:p>
            <a:r>
              <a:rPr lang="en-US" dirty="0"/>
              <a:t>Leads to timely responses.</a:t>
            </a:r>
          </a:p>
          <a:p>
            <a:endParaRPr lang="en-US" dirty="0"/>
          </a:p>
          <a:p>
            <a:r>
              <a:rPr lang="en-US" dirty="0"/>
              <a:t>Leads to responses in writing, not verbally.</a:t>
            </a:r>
          </a:p>
          <a:p>
            <a:endParaRPr lang="en-US" dirty="0"/>
          </a:p>
          <a:p>
            <a:r>
              <a:rPr lang="en-US" dirty="0"/>
              <a:t>Leads to fully articulated positions. </a:t>
            </a:r>
          </a:p>
          <a:p>
            <a:endParaRPr lang="en-US" dirty="0"/>
          </a:p>
          <a:p>
            <a:r>
              <a:rPr lang="en-US" dirty="0"/>
              <a:t>Leads to exercising all rights a manufacturer may have under a statute.  </a:t>
            </a:r>
          </a:p>
          <a:p>
            <a:endParaRPr lang="en-US" dirty="0"/>
          </a:p>
          <a:p>
            <a:r>
              <a:rPr lang="en-US" dirty="0"/>
              <a:t>Leads to statutory landmines being avoided.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DECF113-7358-4702-8C45-B03FE1F93931}"/>
              </a:ext>
            </a:extLst>
          </p:cNvPr>
          <p:cNvSpPr>
            <a:spLocks noGrp="1"/>
          </p:cNvSpPr>
          <p:nvPr>
            <p:ph type="sldNum" sz="quarter" idx="12"/>
          </p:nvPr>
        </p:nvSpPr>
        <p:spPr/>
        <p:txBody>
          <a:bodyPr/>
          <a:lstStyle/>
          <a:p>
            <a:fld id="{997B6B9C-D293-4459-B152-43B1FD4A486F}" type="slidenum">
              <a:rPr lang="en-US" smtClean="0"/>
              <a:t>12</a:t>
            </a:fld>
            <a:endParaRPr lang="en-US" dirty="0"/>
          </a:p>
        </p:txBody>
      </p:sp>
    </p:spTree>
    <p:extLst>
      <p:ext uri="{BB962C8B-B14F-4D97-AF65-F5344CB8AC3E}">
        <p14:creationId xmlns:p14="http://schemas.microsoft.com/office/powerpoint/2010/main" val="718686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0042-7529-4F99-B381-A3F6D1E8CEA0}"/>
              </a:ext>
            </a:extLst>
          </p:cNvPr>
          <p:cNvSpPr>
            <a:spLocks noGrp="1"/>
          </p:cNvSpPr>
          <p:nvPr>
            <p:ph type="title"/>
          </p:nvPr>
        </p:nvSpPr>
        <p:spPr/>
        <p:txBody>
          <a:bodyPr>
            <a:normAutofit/>
          </a:bodyPr>
          <a:lstStyle/>
          <a:p>
            <a:r>
              <a:rPr lang="en-US" dirty="0"/>
              <a:t>Responding</a:t>
            </a:r>
          </a:p>
        </p:txBody>
      </p:sp>
      <p:sp>
        <p:nvSpPr>
          <p:cNvPr id="3" name="Content Placeholder 2">
            <a:extLst>
              <a:ext uri="{FF2B5EF4-FFF2-40B4-BE49-F238E27FC236}">
                <a16:creationId xmlns:a16="http://schemas.microsoft.com/office/drawing/2014/main" id="{0ED12881-EDFF-49CE-ADF6-1CB69DB0B682}"/>
              </a:ext>
            </a:extLst>
          </p:cNvPr>
          <p:cNvSpPr>
            <a:spLocks noGrp="1"/>
          </p:cNvSpPr>
          <p:nvPr>
            <p:ph idx="1"/>
          </p:nvPr>
        </p:nvSpPr>
        <p:spPr/>
        <p:txBody>
          <a:bodyPr/>
          <a:lstStyle/>
          <a:p>
            <a:endParaRPr lang="en-US" dirty="0"/>
          </a:p>
          <a:p>
            <a:endParaRPr lang="en-US" dirty="0"/>
          </a:p>
          <a:p>
            <a:endParaRPr lang="en-US" dirty="0"/>
          </a:p>
          <a:p>
            <a:pPr marL="0" indent="0" algn="ctr">
              <a:buNone/>
            </a:pPr>
            <a:r>
              <a:rPr lang="en-US" sz="6000" dirty="0"/>
              <a:t>Agree or Disagree?</a:t>
            </a:r>
            <a:endParaRPr lang="en-US" sz="4400" dirty="0"/>
          </a:p>
        </p:txBody>
      </p:sp>
      <p:sp>
        <p:nvSpPr>
          <p:cNvPr id="4" name="Slide Number Placeholder 3">
            <a:extLst>
              <a:ext uri="{FF2B5EF4-FFF2-40B4-BE49-F238E27FC236}">
                <a16:creationId xmlns:a16="http://schemas.microsoft.com/office/drawing/2014/main" id="{5B31D6E9-7F6F-4C4B-B1B0-5B24DD6FB88F}"/>
              </a:ext>
            </a:extLst>
          </p:cNvPr>
          <p:cNvSpPr>
            <a:spLocks noGrp="1"/>
          </p:cNvSpPr>
          <p:nvPr>
            <p:ph type="sldNum" sz="quarter" idx="12"/>
          </p:nvPr>
        </p:nvSpPr>
        <p:spPr/>
        <p:txBody>
          <a:bodyPr/>
          <a:lstStyle/>
          <a:p>
            <a:fld id="{997B6B9C-D293-4459-B152-43B1FD4A486F}" type="slidenum">
              <a:rPr lang="en-US" smtClean="0"/>
              <a:t>13</a:t>
            </a:fld>
            <a:endParaRPr lang="en-US"/>
          </a:p>
        </p:txBody>
      </p:sp>
    </p:spTree>
    <p:extLst>
      <p:ext uri="{BB962C8B-B14F-4D97-AF65-F5344CB8AC3E}">
        <p14:creationId xmlns:p14="http://schemas.microsoft.com/office/powerpoint/2010/main" val="135186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DA93-4FDE-47C2-AFE9-EF0675B6D910}"/>
              </a:ext>
            </a:extLst>
          </p:cNvPr>
          <p:cNvSpPr>
            <a:spLocks noGrp="1"/>
          </p:cNvSpPr>
          <p:nvPr>
            <p:ph type="title"/>
          </p:nvPr>
        </p:nvSpPr>
        <p:spPr/>
        <p:txBody>
          <a:bodyPr/>
          <a:lstStyle/>
          <a:p>
            <a:r>
              <a:rPr lang="en-US" dirty="0"/>
              <a:t>Responding:  Potential Grounds</a:t>
            </a:r>
          </a:p>
        </p:txBody>
      </p:sp>
      <p:sp>
        <p:nvSpPr>
          <p:cNvPr id="3" name="Content Placeholder 2">
            <a:extLst>
              <a:ext uri="{FF2B5EF4-FFF2-40B4-BE49-F238E27FC236}">
                <a16:creationId xmlns:a16="http://schemas.microsoft.com/office/drawing/2014/main" id="{A347B97C-0212-4DCA-9EEC-6815CABB76E9}"/>
              </a:ext>
            </a:extLst>
          </p:cNvPr>
          <p:cNvSpPr>
            <a:spLocks noGrp="1"/>
          </p:cNvSpPr>
          <p:nvPr>
            <p:ph idx="1"/>
          </p:nvPr>
        </p:nvSpPr>
        <p:spPr/>
        <p:txBody>
          <a:bodyPr/>
          <a:lstStyle/>
          <a:p>
            <a:r>
              <a:rPr lang="en-US" dirty="0"/>
              <a:t>Full Submission?</a:t>
            </a:r>
          </a:p>
          <a:p>
            <a:endParaRPr lang="en-US" dirty="0"/>
          </a:p>
          <a:p>
            <a:r>
              <a:rPr lang="en-US" dirty="0"/>
              <a:t>Math errors?</a:t>
            </a:r>
          </a:p>
          <a:p>
            <a:endParaRPr lang="en-US" dirty="0"/>
          </a:p>
          <a:p>
            <a:r>
              <a:rPr lang="en-US" dirty="0"/>
              <a:t>Inclusion of repairs that should be excluded?</a:t>
            </a:r>
          </a:p>
          <a:p>
            <a:endParaRPr lang="en-US" dirty="0"/>
          </a:p>
          <a:p>
            <a:r>
              <a:rPr lang="en-US" dirty="0"/>
              <a:t>Evidence of gaming the system?</a:t>
            </a:r>
          </a:p>
        </p:txBody>
      </p:sp>
      <p:sp>
        <p:nvSpPr>
          <p:cNvPr id="4" name="Slide Number Placeholder 3">
            <a:extLst>
              <a:ext uri="{FF2B5EF4-FFF2-40B4-BE49-F238E27FC236}">
                <a16:creationId xmlns:a16="http://schemas.microsoft.com/office/drawing/2014/main" id="{8B5B63D1-D543-4CFB-A5D1-41A5A15C8BA5}"/>
              </a:ext>
            </a:extLst>
          </p:cNvPr>
          <p:cNvSpPr>
            <a:spLocks noGrp="1"/>
          </p:cNvSpPr>
          <p:nvPr>
            <p:ph type="sldNum" sz="quarter" idx="12"/>
          </p:nvPr>
        </p:nvSpPr>
        <p:spPr/>
        <p:txBody>
          <a:bodyPr/>
          <a:lstStyle/>
          <a:p>
            <a:fld id="{997B6B9C-D293-4459-B152-43B1FD4A486F}" type="slidenum">
              <a:rPr lang="en-US" smtClean="0"/>
              <a:t>14</a:t>
            </a:fld>
            <a:endParaRPr lang="en-US"/>
          </a:p>
        </p:txBody>
      </p:sp>
    </p:spTree>
    <p:extLst>
      <p:ext uri="{BB962C8B-B14F-4D97-AF65-F5344CB8AC3E}">
        <p14:creationId xmlns:p14="http://schemas.microsoft.com/office/powerpoint/2010/main" val="195924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00BC-22C1-437C-92C5-99D5207AB76D}"/>
              </a:ext>
            </a:extLst>
          </p:cNvPr>
          <p:cNvSpPr>
            <a:spLocks noGrp="1"/>
          </p:cNvSpPr>
          <p:nvPr>
            <p:ph type="title"/>
          </p:nvPr>
        </p:nvSpPr>
        <p:spPr/>
        <p:txBody>
          <a:bodyPr>
            <a:normAutofit/>
          </a:bodyPr>
          <a:lstStyle/>
          <a:p>
            <a:r>
              <a:rPr lang="en-US" sz="4800" b="1" dirty="0"/>
              <a:t>Case Study No. 1</a:t>
            </a:r>
            <a:endParaRPr lang="en-US" sz="4800" b="0" i="1" dirty="0"/>
          </a:p>
        </p:txBody>
      </p:sp>
      <p:sp>
        <p:nvSpPr>
          <p:cNvPr id="3" name="Content Placeholder 2">
            <a:extLst>
              <a:ext uri="{FF2B5EF4-FFF2-40B4-BE49-F238E27FC236}">
                <a16:creationId xmlns:a16="http://schemas.microsoft.com/office/drawing/2014/main" id="{20A8CF78-0642-47C0-A554-9DA88032A562}"/>
              </a:ext>
            </a:extLst>
          </p:cNvPr>
          <p:cNvSpPr>
            <a:spLocks noGrp="1"/>
          </p:cNvSpPr>
          <p:nvPr>
            <p:ph idx="1"/>
          </p:nvPr>
        </p:nvSpPr>
        <p:spPr/>
        <p:txBody>
          <a:bodyPr>
            <a:normAutofit/>
          </a:bodyPr>
          <a:lstStyle/>
          <a:p>
            <a:pPr lvl="1"/>
            <a:r>
              <a:rPr lang="en-US" dirty="0"/>
              <a:t>Rates: </a:t>
            </a:r>
          </a:p>
          <a:p>
            <a:pPr lvl="2"/>
            <a:endParaRPr lang="en-US" u="sng" dirty="0"/>
          </a:p>
          <a:p>
            <a:pPr lvl="2"/>
            <a:r>
              <a:rPr lang="en-US" u="sng" dirty="0"/>
              <a:t>Current</a:t>
            </a:r>
            <a:r>
              <a:rPr lang="en-US" dirty="0"/>
              <a:t> - $138 per hour and 55% parts markup.</a:t>
            </a:r>
          </a:p>
          <a:p>
            <a:pPr lvl="2"/>
            <a:endParaRPr lang="en-US" u="sng" dirty="0"/>
          </a:p>
          <a:p>
            <a:pPr lvl="2"/>
            <a:r>
              <a:rPr lang="en-US" u="sng" dirty="0"/>
              <a:t>Requested</a:t>
            </a:r>
            <a:r>
              <a:rPr lang="en-US" dirty="0"/>
              <a:t> - $159 per hour and 102% parts markup.</a:t>
            </a:r>
          </a:p>
          <a:p>
            <a:pPr marL="0" indent="0">
              <a:buNone/>
            </a:pPr>
            <a:endParaRPr lang="en-US" dirty="0"/>
          </a:p>
        </p:txBody>
      </p:sp>
    </p:spTree>
    <p:extLst>
      <p:ext uri="{BB962C8B-B14F-4D97-AF65-F5344CB8AC3E}">
        <p14:creationId xmlns:p14="http://schemas.microsoft.com/office/powerpoint/2010/main" val="3519637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16C5-781A-4945-9F70-71597FB91AC3}"/>
              </a:ext>
            </a:extLst>
          </p:cNvPr>
          <p:cNvSpPr>
            <a:spLocks noGrp="1"/>
          </p:cNvSpPr>
          <p:nvPr>
            <p:ph type="title"/>
          </p:nvPr>
        </p:nvSpPr>
        <p:spPr/>
        <p:txBody>
          <a:bodyPr/>
          <a:lstStyle/>
          <a:p>
            <a:r>
              <a:rPr lang="en-US" sz="4400" b="1" dirty="0"/>
              <a:t>Case Study No. 1</a:t>
            </a:r>
            <a:endParaRPr lang="en-US" dirty="0"/>
          </a:p>
        </p:txBody>
      </p:sp>
      <p:sp>
        <p:nvSpPr>
          <p:cNvPr id="3" name="Content Placeholder 2">
            <a:extLst>
              <a:ext uri="{FF2B5EF4-FFF2-40B4-BE49-F238E27FC236}">
                <a16:creationId xmlns:a16="http://schemas.microsoft.com/office/drawing/2014/main" id="{3E8F5D80-3CBC-469F-80CD-7FB33601C219}"/>
              </a:ext>
            </a:extLst>
          </p:cNvPr>
          <p:cNvSpPr>
            <a:spLocks noGrp="1"/>
          </p:cNvSpPr>
          <p:nvPr>
            <p:ph idx="1"/>
          </p:nvPr>
        </p:nvSpPr>
        <p:spPr/>
        <p:txBody>
          <a:bodyPr/>
          <a:lstStyle/>
          <a:p>
            <a:pPr lvl="2"/>
            <a:r>
              <a:rPr lang="en-US" dirty="0"/>
              <a:t>Incorrect math.</a:t>
            </a:r>
          </a:p>
          <a:p>
            <a:pPr lvl="2"/>
            <a:endParaRPr lang="en-US" dirty="0"/>
          </a:p>
          <a:p>
            <a:pPr lvl="2"/>
            <a:r>
              <a:rPr lang="en-US" dirty="0"/>
              <a:t>Requested labor rate did not conform with historical rates.</a:t>
            </a:r>
          </a:p>
          <a:p>
            <a:pPr lvl="2"/>
            <a:endParaRPr lang="en-US" dirty="0"/>
          </a:p>
          <a:p>
            <a:pPr lvl="2"/>
            <a:r>
              <a:rPr lang="en-US" dirty="0"/>
              <a:t>Discounts weren’t discounts.</a:t>
            </a:r>
          </a:p>
          <a:p>
            <a:endParaRPr lang="en-US" dirty="0"/>
          </a:p>
        </p:txBody>
      </p:sp>
      <p:sp>
        <p:nvSpPr>
          <p:cNvPr id="4" name="Slide Number Placeholder 3">
            <a:extLst>
              <a:ext uri="{FF2B5EF4-FFF2-40B4-BE49-F238E27FC236}">
                <a16:creationId xmlns:a16="http://schemas.microsoft.com/office/drawing/2014/main" id="{7AB602D2-84CE-4B33-939F-9FB0DFD2E28E}"/>
              </a:ext>
            </a:extLst>
          </p:cNvPr>
          <p:cNvSpPr>
            <a:spLocks noGrp="1"/>
          </p:cNvSpPr>
          <p:nvPr>
            <p:ph type="sldNum" sz="quarter" idx="12"/>
          </p:nvPr>
        </p:nvSpPr>
        <p:spPr/>
        <p:txBody>
          <a:bodyPr/>
          <a:lstStyle/>
          <a:p>
            <a:fld id="{997B6B9C-D293-4459-B152-43B1FD4A486F}" type="slidenum">
              <a:rPr lang="en-US" smtClean="0"/>
              <a:t>16</a:t>
            </a:fld>
            <a:endParaRPr lang="en-US"/>
          </a:p>
        </p:txBody>
      </p:sp>
    </p:spTree>
    <p:extLst>
      <p:ext uri="{BB962C8B-B14F-4D97-AF65-F5344CB8AC3E}">
        <p14:creationId xmlns:p14="http://schemas.microsoft.com/office/powerpoint/2010/main" val="2076588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EB6E-9053-4F57-A1AB-981DC77D3347}"/>
              </a:ext>
            </a:extLst>
          </p:cNvPr>
          <p:cNvSpPr>
            <a:spLocks noGrp="1"/>
          </p:cNvSpPr>
          <p:nvPr>
            <p:ph type="title"/>
          </p:nvPr>
        </p:nvSpPr>
        <p:spPr/>
        <p:txBody>
          <a:bodyPr/>
          <a:lstStyle/>
          <a:p>
            <a:r>
              <a:rPr lang="en-US" sz="4400" b="1" dirty="0"/>
              <a:t>Case Study No. 1</a:t>
            </a:r>
            <a:endParaRPr lang="en-US" dirty="0"/>
          </a:p>
        </p:txBody>
      </p:sp>
      <p:sp>
        <p:nvSpPr>
          <p:cNvPr id="3" name="Content Placeholder 2">
            <a:extLst>
              <a:ext uri="{FF2B5EF4-FFF2-40B4-BE49-F238E27FC236}">
                <a16:creationId xmlns:a16="http://schemas.microsoft.com/office/drawing/2014/main" id="{2C9ED53B-F728-4D3F-BA1D-0F2F4749BE1A}"/>
              </a:ext>
            </a:extLst>
          </p:cNvPr>
          <p:cNvSpPr>
            <a:spLocks noGrp="1"/>
          </p:cNvSpPr>
          <p:nvPr>
            <p:ph idx="1"/>
          </p:nvPr>
        </p:nvSpPr>
        <p:spPr/>
        <p:txBody>
          <a:bodyPr/>
          <a:lstStyle/>
          <a:p>
            <a:pPr marL="0" indent="0" algn="ctr">
              <a:buNone/>
            </a:pPr>
            <a:endParaRPr lang="en-US" b="1" dirty="0"/>
          </a:p>
          <a:p>
            <a:pPr marL="0" indent="0" algn="ctr">
              <a:buNone/>
            </a:pPr>
            <a:endParaRPr lang="en-US" b="1" dirty="0"/>
          </a:p>
          <a:p>
            <a:pPr marL="0" indent="0" algn="ctr">
              <a:buNone/>
            </a:pPr>
            <a:r>
              <a:rPr lang="en-US" b="1" dirty="0"/>
              <a:t>RESULTED IN COST SAVINGS</a:t>
            </a:r>
          </a:p>
          <a:p>
            <a:pPr marL="0" indent="0" algn="ctr">
              <a:buNone/>
            </a:pPr>
            <a:r>
              <a:rPr lang="en-US" b="1" dirty="0"/>
              <a:t> OF APPROXIMATELY $190,000 PER YEAR</a:t>
            </a:r>
          </a:p>
          <a:p>
            <a:endParaRPr lang="en-US" dirty="0"/>
          </a:p>
        </p:txBody>
      </p:sp>
      <p:sp>
        <p:nvSpPr>
          <p:cNvPr id="4" name="Slide Number Placeholder 3">
            <a:extLst>
              <a:ext uri="{FF2B5EF4-FFF2-40B4-BE49-F238E27FC236}">
                <a16:creationId xmlns:a16="http://schemas.microsoft.com/office/drawing/2014/main" id="{EF409C09-997E-411D-A5FB-8C235C37FE44}"/>
              </a:ext>
            </a:extLst>
          </p:cNvPr>
          <p:cNvSpPr>
            <a:spLocks noGrp="1"/>
          </p:cNvSpPr>
          <p:nvPr>
            <p:ph type="sldNum" sz="quarter" idx="12"/>
          </p:nvPr>
        </p:nvSpPr>
        <p:spPr/>
        <p:txBody>
          <a:bodyPr/>
          <a:lstStyle/>
          <a:p>
            <a:fld id="{997B6B9C-D293-4459-B152-43B1FD4A486F}" type="slidenum">
              <a:rPr lang="en-US" smtClean="0"/>
              <a:t>17</a:t>
            </a:fld>
            <a:endParaRPr lang="en-US"/>
          </a:p>
        </p:txBody>
      </p:sp>
    </p:spTree>
    <p:extLst>
      <p:ext uri="{BB962C8B-B14F-4D97-AF65-F5344CB8AC3E}">
        <p14:creationId xmlns:p14="http://schemas.microsoft.com/office/powerpoint/2010/main" val="81745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00BC-22C1-437C-92C5-99D5207AB76D}"/>
              </a:ext>
            </a:extLst>
          </p:cNvPr>
          <p:cNvSpPr>
            <a:spLocks noGrp="1"/>
          </p:cNvSpPr>
          <p:nvPr>
            <p:ph type="title"/>
          </p:nvPr>
        </p:nvSpPr>
        <p:spPr/>
        <p:txBody>
          <a:bodyPr/>
          <a:lstStyle/>
          <a:p>
            <a:r>
              <a:rPr lang="en-US" sz="4800" b="1" dirty="0"/>
              <a:t>Case Study No. 2</a:t>
            </a:r>
            <a:br>
              <a:rPr lang="en-US" sz="800" b="1" u="sng" dirty="0"/>
            </a:br>
            <a:endParaRPr lang="en-US" sz="1000" b="0" i="1" dirty="0"/>
          </a:p>
        </p:txBody>
      </p:sp>
      <p:sp>
        <p:nvSpPr>
          <p:cNvPr id="3" name="Content Placeholder 2">
            <a:extLst>
              <a:ext uri="{FF2B5EF4-FFF2-40B4-BE49-F238E27FC236}">
                <a16:creationId xmlns:a16="http://schemas.microsoft.com/office/drawing/2014/main" id="{20A8CF78-0642-47C0-A554-9DA88032A562}"/>
              </a:ext>
            </a:extLst>
          </p:cNvPr>
          <p:cNvSpPr>
            <a:spLocks noGrp="1"/>
          </p:cNvSpPr>
          <p:nvPr>
            <p:ph idx="1"/>
          </p:nvPr>
        </p:nvSpPr>
        <p:spPr/>
        <p:txBody>
          <a:bodyPr>
            <a:normAutofit/>
          </a:bodyPr>
          <a:lstStyle/>
          <a:p>
            <a:pPr lvl="1"/>
            <a:r>
              <a:rPr lang="en-US" dirty="0"/>
              <a:t>Rates: </a:t>
            </a:r>
          </a:p>
          <a:p>
            <a:pPr lvl="2"/>
            <a:endParaRPr lang="en-US" u="sng" dirty="0"/>
          </a:p>
          <a:p>
            <a:pPr lvl="2"/>
            <a:r>
              <a:rPr lang="en-US" u="sng" dirty="0"/>
              <a:t>Current</a:t>
            </a:r>
            <a:r>
              <a:rPr lang="en-US" dirty="0"/>
              <a:t> – ~49% parts markup.</a:t>
            </a:r>
          </a:p>
          <a:p>
            <a:pPr lvl="2"/>
            <a:endParaRPr lang="en-US" u="sng" dirty="0"/>
          </a:p>
          <a:p>
            <a:pPr lvl="2"/>
            <a:r>
              <a:rPr lang="en-US" u="sng" dirty="0"/>
              <a:t>Requested</a:t>
            </a:r>
            <a:r>
              <a:rPr lang="en-US" dirty="0"/>
              <a:t> – ~88% parts markup.</a:t>
            </a:r>
          </a:p>
          <a:p>
            <a:pPr marL="914400" lvl="2" indent="0">
              <a:buNone/>
            </a:pPr>
            <a:endParaRPr lang="en-US" dirty="0"/>
          </a:p>
          <a:p>
            <a:endParaRPr lang="en-US" dirty="0"/>
          </a:p>
        </p:txBody>
      </p:sp>
    </p:spTree>
    <p:extLst>
      <p:ext uri="{BB962C8B-B14F-4D97-AF65-F5344CB8AC3E}">
        <p14:creationId xmlns:p14="http://schemas.microsoft.com/office/powerpoint/2010/main" val="2828681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00BC-22C1-437C-92C5-99D5207AB76D}"/>
              </a:ext>
            </a:extLst>
          </p:cNvPr>
          <p:cNvSpPr>
            <a:spLocks noGrp="1"/>
          </p:cNvSpPr>
          <p:nvPr>
            <p:ph type="title"/>
          </p:nvPr>
        </p:nvSpPr>
        <p:spPr/>
        <p:txBody>
          <a:bodyPr/>
          <a:lstStyle/>
          <a:p>
            <a:r>
              <a:rPr lang="en-US" sz="4400" b="1" dirty="0"/>
              <a:t>Case Study No. 2</a:t>
            </a:r>
            <a:br>
              <a:rPr lang="en-US" sz="700" b="1" u="sng" dirty="0"/>
            </a:br>
            <a:endParaRPr lang="en-US" sz="1000" b="0" i="1" dirty="0"/>
          </a:p>
        </p:txBody>
      </p:sp>
      <p:sp>
        <p:nvSpPr>
          <p:cNvPr id="3" name="Content Placeholder 2">
            <a:extLst>
              <a:ext uri="{FF2B5EF4-FFF2-40B4-BE49-F238E27FC236}">
                <a16:creationId xmlns:a16="http://schemas.microsoft.com/office/drawing/2014/main" id="{20A8CF78-0642-47C0-A554-9DA88032A562}"/>
              </a:ext>
            </a:extLst>
          </p:cNvPr>
          <p:cNvSpPr>
            <a:spLocks noGrp="1"/>
          </p:cNvSpPr>
          <p:nvPr>
            <p:ph idx="1"/>
          </p:nvPr>
        </p:nvSpPr>
        <p:spPr/>
        <p:txBody>
          <a:bodyPr>
            <a:normAutofit/>
          </a:bodyPr>
          <a:lstStyle/>
          <a:p>
            <a:pPr lvl="2"/>
            <a:r>
              <a:rPr lang="en-US" dirty="0"/>
              <a:t>Included items that were excluded under statute.</a:t>
            </a:r>
          </a:p>
          <a:p>
            <a:pPr lvl="2"/>
            <a:endParaRPr lang="en-US" dirty="0"/>
          </a:p>
          <a:p>
            <a:pPr lvl="2"/>
            <a:endParaRPr lang="en-US" dirty="0"/>
          </a:p>
          <a:p>
            <a:pPr lvl="2"/>
            <a:r>
              <a:rPr lang="en-US" dirty="0"/>
              <a:t>Temporary blip.</a:t>
            </a:r>
          </a:p>
          <a:p>
            <a:pPr lvl="2"/>
            <a:endParaRPr lang="en-US" dirty="0"/>
          </a:p>
          <a:p>
            <a:pPr lvl="2"/>
            <a:endParaRPr lang="en-US" dirty="0"/>
          </a:p>
          <a:p>
            <a:pPr lvl="2"/>
            <a:r>
              <a:rPr lang="en-US" dirty="0"/>
              <a:t>Requested additional repair orders.</a:t>
            </a:r>
            <a:endParaRPr lang="en-US" b="1" dirty="0"/>
          </a:p>
          <a:p>
            <a:endParaRPr lang="en-US" dirty="0"/>
          </a:p>
        </p:txBody>
      </p:sp>
    </p:spTree>
    <p:extLst>
      <p:ext uri="{BB962C8B-B14F-4D97-AF65-F5344CB8AC3E}">
        <p14:creationId xmlns:p14="http://schemas.microsoft.com/office/powerpoint/2010/main" val="255124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EAA2E-08A7-4D63-BFB1-AA9D3323701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CD2145C-AAD4-433A-AEF1-0760C956DA61}"/>
              </a:ext>
            </a:extLst>
          </p:cNvPr>
          <p:cNvSpPr>
            <a:spLocks noGrp="1"/>
          </p:cNvSpPr>
          <p:nvPr>
            <p:ph idx="1"/>
          </p:nvPr>
        </p:nvSpPr>
        <p:spPr/>
        <p:txBody>
          <a:bodyPr>
            <a:normAutofit fontScale="92500" lnSpcReduction="10000"/>
          </a:bodyPr>
          <a:lstStyle/>
          <a:p>
            <a:r>
              <a:rPr lang="en-US" sz="3200" dirty="0"/>
              <a:t>Warranty 101 and Addressing Reimbursement Increase Requests</a:t>
            </a:r>
          </a:p>
          <a:p>
            <a:pPr marL="0" indent="0">
              <a:buNone/>
            </a:pPr>
            <a:endParaRPr lang="en-US" dirty="0"/>
          </a:p>
          <a:p>
            <a:r>
              <a:rPr lang="en-US" dirty="0"/>
              <a:t>Select </a:t>
            </a:r>
            <a:r>
              <a:rPr kumimoji="0" lang="en-US" sz="3200" i="0" strike="noStrike" kern="1200" cap="none" spc="0" normalizeH="0" baseline="0" noProof="0" dirty="0">
                <a:ln>
                  <a:noFill/>
                </a:ln>
                <a:effectLst/>
                <a:uLnTx/>
                <a:uFillTx/>
              </a:rPr>
              <a:t>Legislative Updates</a:t>
            </a:r>
          </a:p>
          <a:p>
            <a:endParaRPr kumimoji="0" lang="en-US" sz="3200" i="0" strike="noStrike" kern="1200" cap="none" spc="0" normalizeH="0" baseline="0" noProof="0" dirty="0">
              <a:ln>
                <a:noFill/>
              </a:ln>
              <a:effectLst/>
              <a:uLnTx/>
              <a:uFillTx/>
            </a:endParaRPr>
          </a:p>
          <a:p>
            <a:r>
              <a:rPr kumimoji="0" lang="en-US" sz="3200" i="0" strike="noStrike" kern="1200" cap="none" spc="0" normalizeH="0" baseline="0" noProof="0" dirty="0">
                <a:ln>
                  <a:noFill/>
                </a:ln>
                <a:effectLst/>
                <a:uLnTx/>
                <a:uFillTx/>
              </a:rPr>
              <a:t>OTA Compensation Under Warranty Reimbursement Statutes</a:t>
            </a:r>
          </a:p>
          <a:p>
            <a:endParaRPr kumimoji="0" lang="en-US" sz="3200" i="0" strike="noStrike" kern="1200" cap="none" spc="0" normalizeH="0" baseline="0" noProof="0" dirty="0">
              <a:ln>
                <a:noFill/>
              </a:ln>
              <a:effectLst/>
              <a:uLnTx/>
              <a:uFillTx/>
            </a:endParaRPr>
          </a:p>
          <a:p>
            <a:r>
              <a:rPr kumimoji="0" lang="en-US" sz="3200" i="0" strike="noStrike" kern="1200" cap="none" spc="0" normalizeH="0" baseline="0" noProof="0" dirty="0">
                <a:ln>
                  <a:noFill/>
                </a:ln>
                <a:effectLst/>
                <a:uLnTx/>
                <a:uFillTx/>
              </a:rPr>
              <a:t>Reimbursement issues under routine maintenance plans</a:t>
            </a:r>
            <a:endParaRPr lang="en-US" dirty="0"/>
          </a:p>
        </p:txBody>
      </p:sp>
      <p:sp>
        <p:nvSpPr>
          <p:cNvPr id="4" name="Slide Number Placeholder 3">
            <a:extLst>
              <a:ext uri="{FF2B5EF4-FFF2-40B4-BE49-F238E27FC236}">
                <a16:creationId xmlns:a16="http://schemas.microsoft.com/office/drawing/2014/main" id="{A0F75222-AC86-476A-A008-628F011CA163}"/>
              </a:ext>
            </a:extLst>
          </p:cNvPr>
          <p:cNvSpPr>
            <a:spLocks noGrp="1"/>
          </p:cNvSpPr>
          <p:nvPr>
            <p:ph type="sldNum" sz="quarter" idx="12"/>
          </p:nvPr>
        </p:nvSpPr>
        <p:spPr/>
        <p:txBody>
          <a:bodyPr/>
          <a:lstStyle/>
          <a:p>
            <a:fld id="{997B6B9C-D293-4459-B152-43B1FD4A486F}" type="slidenum">
              <a:rPr lang="en-US" smtClean="0"/>
              <a:t>2</a:t>
            </a:fld>
            <a:endParaRPr lang="en-US"/>
          </a:p>
        </p:txBody>
      </p:sp>
    </p:spTree>
    <p:extLst>
      <p:ext uri="{BB962C8B-B14F-4D97-AF65-F5344CB8AC3E}">
        <p14:creationId xmlns:p14="http://schemas.microsoft.com/office/powerpoint/2010/main" val="1373105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DC8C-6EEE-4047-A357-447B2B45B7CE}"/>
              </a:ext>
            </a:extLst>
          </p:cNvPr>
          <p:cNvSpPr>
            <a:spLocks noGrp="1"/>
          </p:cNvSpPr>
          <p:nvPr>
            <p:ph type="title"/>
          </p:nvPr>
        </p:nvSpPr>
        <p:spPr/>
        <p:txBody>
          <a:bodyPr/>
          <a:lstStyle/>
          <a:p>
            <a:r>
              <a:rPr lang="en-US" sz="4400" b="1" dirty="0"/>
              <a:t>Case Study No. 2</a:t>
            </a:r>
            <a:endParaRPr lang="en-US" dirty="0"/>
          </a:p>
        </p:txBody>
      </p:sp>
      <p:sp>
        <p:nvSpPr>
          <p:cNvPr id="3" name="Content Placeholder 2">
            <a:extLst>
              <a:ext uri="{FF2B5EF4-FFF2-40B4-BE49-F238E27FC236}">
                <a16:creationId xmlns:a16="http://schemas.microsoft.com/office/drawing/2014/main" id="{8F26E743-E326-4DDA-8B9B-EA14A3EDC733}"/>
              </a:ext>
            </a:extLst>
          </p:cNvPr>
          <p:cNvSpPr>
            <a:spLocks noGrp="1"/>
          </p:cNvSpPr>
          <p:nvPr>
            <p:ph idx="1"/>
          </p:nvPr>
        </p:nvSpPr>
        <p:spPr/>
        <p:txBody>
          <a:bodyPr/>
          <a:lstStyle/>
          <a:p>
            <a:pPr marL="0" indent="0">
              <a:buNone/>
            </a:pPr>
            <a:endParaRPr lang="en-US" b="1" dirty="0"/>
          </a:p>
          <a:p>
            <a:pPr marL="0" indent="0">
              <a:buNone/>
            </a:pPr>
            <a:endParaRPr lang="en-US" b="1" dirty="0"/>
          </a:p>
          <a:p>
            <a:pPr marL="0" indent="0" algn="ctr">
              <a:buNone/>
            </a:pPr>
            <a:r>
              <a:rPr lang="en-US" b="1" dirty="0"/>
              <a:t>RESULTED IN COST SAVINGS </a:t>
            </a:r>
          </a:p>
          <a:p>
            <a:pPr marL="0" indent="0" algn="ctr">
              <a:buNone/>
            </a:pPr>
            <a:r>
              <a:rPr lang="en-US" b="1" dirty="0"/>
              <a:t>OF APPROXIMATELY $80,000 PER YEAR</a:t>
            </a:r>
          </a:p>
          <a:p>
            <a:endParaRPr lang="en-US" dirty="0"/>
          </a:p>
        </p:txBody>
      </p:sp>
      <p:sp>
        <p:nvSpPr>
          <p:cNvPr id="4" name="Slide Number Placeholder 3">
            <a:extLst>
              <a:ext uri="{FF2B5EF4-FFF2-40B4-BE49-F238E27FC236}">
                <a16:creationId xmlns:a16="http://schemas.microsoft.com/office/drawing/2014/main" id="{A79C3E19-A482-40AA-8ED9-7B2142B32294}"/>
              </a:ext>
            </a:extLst>
          </p:cNvPr>
          <p:cNvSpPr>
            <a:spLocks noGrp="1"/>
          </p:cNvSpPr>
          <p:nvPr>
            <p:ph type="sldNum" sz="quarter" idx="12"/>
          </p:nvPr>
        </p:nvSpPr>
        <p:spPr/>
        <p:txBody>
          <a:bodyPr/>
          <a:lstStyle/>
          <a:p>
            <a:fld id="{997B6B9C-D293-4459-B152-43B1FD4A486F}" type="slidenum">
              <a:rPr lang="en-US" smtClean="0"/>
              <a:t>20</a:t>
            </a:fld>
            <a:endParaRPr lang="en-US"/>
          </a:p>
        </p:txBody>
      </p:sp>
    </p:spTree>
    <p:extLst>
      <p:ext uri="{BB962C8B-B14F-4D97-AF65-F5344CB8AC3E}">
        <p14:creationId xmlns:p14="http://schemas.microsoft.com/office/powerpoint/2010/main" val="4074410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Evolution of State Laws Related to Reimbursements Rates</a:t>
            </a:r>
          </a:p>
        </p:txBody>
      </p:sp>
      <p:sp>
        <p:nvSpPr>
          <p:cNvPr id="3" name="Content Placeholder 2"/>
          <p:cNvSpPr>
            <a:spLocks noGrp="1"/>
          </p:cNvSpPr>
          <p:nvPr>
            <p:ph idx="1"/>
          </p:nvPr>
        </p:nvSpPr>
        <p:spPr/>
        <p:txBody>
          <a:bodyPr>
            <a:normAutofit fontScale="32500" lnSpcReduction="20000"/>
          </a:bodyPr>
          <a:lstStyle/>
          <a:p>
            <a:pPr>
              <a:buFont typeface="Arial" charset="0"/>
              <a:buChar char="•"/>
            </a:pPr>
            <a:endParaRPr lang="en-US" sz="6400" dirty="0"/>
          </a:p>
          <a:p>
            <a:pPr>
              <a:buFont typeface="Arial" charset="0"/>
              <a:buChar char="•"/>
            </a:pPr>
            <a:r>
              <a:rPr lang="en-US" sz="6400" dirty="0"/>
              <a:t>Recent trend started in California</a:t>
            </a:r>
          </a:p>
          <a:p>
            <a:pPr>
              <a:buFont typeface="Arial" charset="0"/>
              <a:buChar char="•"/>
            </a:pPr>
            <a:endParaRPr lang="en-US" sz="6400" dirty="0"/>
          </a:p>
          <a:p>
            <a:pPr>
              <a:buFont typeface="Arial" charset="0"/>
              <a:buChar char="•"/>
            </a:pPr>
            <a:r>
              <a:rPr lang="en-US" sz="6400" dirty="0"/>
              <a:t>Other states who have recently updated their laws</a:t>
            </a:r>
          </a:p>
          <a:p>
            <a:pPr marL="0" indent="0">
              <a:buNone/>
            </a:pPr>
            <a:endParaRPr lang="en-US" sz="6400" dirty="0"/>
          </a:p>
          <a:p>
            <a:pPr lvl="1">
              <a:buFont typeface="Arial" charset="0"/>
              <a:buChar char="•"/>
            </a:pPr>
            <a:r>
              <a:rPr lang="en-US" sz="6000" dirty="0"/>
              <a:t>Alabama, Arkansas, Illinois, Louisiana, Mississippi, Montana, South Carolina, Virginia, West Virginia</a:t>
            </a:r>
          </a:p>
          <a:p>
            <a:pPr>
              <a:buFont typeface="Arial" charset="0"/>
              <a:buChar char="•"/>
            </a:pPr>
            <a:endParaRPr lang="en-US" sz="6400" dirty="0"/>
          </a:p>
          <a:p>
            <a:pPr>
              <a:buFont typeface="Arial" charset="0"/>
              <a:buChar char="•"/>
            </a:pPr>
            <a:r>
              <a:rPr lang="en-US" sz="6400" dirty="0"/>
              <a:t>Recent changes increase the inconsistency in state laws</a:t>
            </a:r>
          </a:p>
          <a:p>
            <a:pPr>
              <a:buFont typeface="Arial" charset="0"/>
              <a:buChar char="•"/>
            </a:pPr>
            <a:endParaRPr lang="en-US" sz="6400" dirty="0"/>
          </a:p>
          <a:p>
            <a:pPr>
              <a:buFont typeface="Arial" charset="0"/>
              <a:buChar char="•"/>
            </a:pPr>
            <a:endParaRPr lang="en-US" sz="6400" dirty="0"/>
          </a:p>
          <a:p>
            <a:pPr marL="457200" lvl="1" indent="0">
              <a:buNone/>
            </a:pPr>
            <a:endParaRPr lang="en-US" dirty="0"/>
          </a:p>
          <a:p>
            <a:pPr marL="457200" lvl="1" indent="0">
              <a:buNone/>
            </a:pPr>
            <a:endParaRPr lang="en-US" dirty="0"/>
          </a:p>
          <a:p>
            <a:pPr>
              <a:buFont typeface="Arial" charset="0"/>
              <a:buChar char="•"/>
            </a:pPr>
            <a:endParaRPr lang="en-US" dirty="0"/>
          </a:p>
          <a:p>
            <a:pPr marL="457200" lvl="1" indent="0">
              <a:buNone/>
            </a:pPr>
            <a:r>
              <a:rPr lang="en-US" dirty="0"/>
              <a:t> </a:t>
            </a:r>
          </a:p>
          <a:p>
            <a:endParaRPr lang="en-US" dirty="0"/>
          </a:p>
          <a:p>
            <a:endParaRPr lang="en-US" dirty="0"/>
          </a:p>
        </p:txBody>
      </p:sp>
    </p:spTree>
    <p:extLst>
      <p:ext uri="{BB962C8B-B14F-4D97-AF65-F5344CB8AC3E}">
        <p14:creationId xmlns:p14="http://schemas.microsoft.com/office/powerpoint/2010/main" val="3153067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Illinois (eff. January 1, 2022)</a:t>
            </a:r>
          </a:p>
        </p:txBody>
      </p:sp>
      <p:sp>
        <p:nvSpPr>
          <p:cNvPr id="3" name="Content Placeholder 2"/>
          <p:cNvSpPr>
            <a:spLocks noGrp="1"/>
          </p:cNvSpPr>
          <p:nvPr>
            <p:ph idx="1"/>
          </p:nvPr>
        </p:nvSpPr>
        <p:spPr>
          <a:xfrm>
            <a:off x="609600" y="1600200"/>
            <a:ext cx="10972800" cy="4983161"/>
          </a:xfrm>
        </p:spPr>
        <p:txBody>
          <a:bodyPr>
            <a:normAutofit fontScale="25000" lnSpcReduction="20000"/>
          </a:bodyPr>
          <a:lstStyle/>
          <a:p>
            <a:pPr algn="l"/>
            <a:r>
              <a:rPr lang="en-US" sz="7200" b="1" i="0" dirty="0">
                <a:solidFill>
                  <a:srgbClr val="000000"/>
                </a:solidFill>
                <a:effectLst/>
              </a:rPr>
              <a:t>Parts</a:t>
            </a:r>
          </a:p>
          <a:p>
            <a:pPr lvl="1"/>
            <a:r>
              <a:rPr lang="en-US" sz="7200" b="0" i="0" dirty="0">
                <a:solidFill>
                  <a:srgbClr val="000000"/>
                </a:solidFill>
                <a:effectLst/>
              </a:rPr>
              <a:t>Dealers are now able to charge the retail rate for warranty parts. </a:t>
            </a:r>
          </a:p>
          <a:p>
            <a:pPr lvl="1"/>
            <a:r>
              <a:rPr lang="en-US" sz="7200" dirty="0">
                <a:solidFill>
                  <a:srgbClr val="000000"/>
                </a:solidFill>
              </a:rPr>
              <a:t>R</a:t>
            </a:r>
            <a:r>
              <a:rPr lang="en-US" sz="7200" b="0" i="0" dirty="0">
                <a:solidFill>
                  <a:srgbClr val="000000"/>
                </a:solidFill>
                <a:effectLst/>
              </a:rPr>
              <a:t>eimbursement for entire engine assemblies and entire transmission assemblies is set at a standard 30% markup.</a:t>
            </a:r>
          </a:p>
          <a:p>
            <a:pPr lvl="1"/>
            <a:r>
              <a:rPr lang="en-US" sz="7200" dirty="0">
                <a:solidFill>
                  <a:srgbClr val="000000"/>
                </a:solidFill>
              </a:rPr>
              <a:t>The reimbursement </a:t>
            </a:r>
            <a:r>
              <a:rPr lang="en-US" sz="7200" b="0" i="0" dirty="0">
                <a:solidFill>
                  <a:srgbClr val="000000"/>
                </a:solidFill>
                <a:effectLst/>
              </a:rPr>
              <a:t>formula has been expanded: Retail Rate = Price (1 + Av. %age Markup)</a:t>
            </a:r>
          </a:p>
          <a:p>
            <a:pPr algn="l"/>
            <a:r>
              <a:rPr lang="en-US" sz="7200" b="1" dirty="0">
                <a:solidFill>
                  <a:srgbClr val="000000"/>
                </a:solidFill>
              </a:rPr>
              <a:t>Time</a:t>
            </a:r>
          </a:p>
          <a:p>
            <a:pPr lvl="1"/>
            <a:r>
              <a:rPr lang="en-US" sz="7200" b="0" i="0" dirty="0">
                <a:solidFill>
                  <a:srgbClr val="000000"/>
                </a:solidFill>
                <a:effectLst/>
              </a:rPr>
              <a:t>Allowance must be at least equal to the time allowance for retail customers for the same work.</a:t>
            </a:r>
          </a:p>
          <a:p>
            <a:pPr lvl="1"/>
            <a:r>
              <a:rPr lang="en-US" sz="7200" b="0" i="0" dirty="0">
                <a:solidFill>
                  <a:srgbClr val="000000"/>
                </a:solidFill>
                <a:effectLst/>
              </a:rPr>
              <a:t>Factory time guide replaced with an extended warranty time guide agreed to by the manufacturer and the dealer.</a:t>
            </a:r>
          </a:p>
          <a:p>
            <a:pPr lvl="2"/>
            <a:r>
              <a:rPr lang="en-US" sz="7200" b="0" i="0" dirty="0">
                <a:solidFill>
                  <a:srgbClr val="000000"/>
                </a:solidFill>
                <a:effectLst/>
              </a:rPr>
              <a:t>If the parties cannot agree then the time allowance is equal to the manufacturer’s time guide multiplied by 1.5.</a:t>
            </a:r>
          </a:p>
          <a:p>
            <a:pPr lvl="2"/>
            <a:r>
              <a:rPr lang="en-US" sz="7200" b="0" i="0" dirty="0">
                <a:solidFill>
                  <a:srgbClr val="000000"/>
                </a:solidFill>
                <a:effectLst/>
              </a:rPr>
              <a:t>Diagnostic time, including call time and on hold time with technical assistance centers, is compensable</a:t>
            </a:r>
          </a:p>
          <a:p>
            <a:pPr algn="l"/>
            <a:r>
              <a:rPr lang="en-US" sz="7200" b="1" i="0" dirty="0">
                <a:solidFill>
                  <a:srgbClr val="000000"/>
                </a:solidFill>
                <a:effectLst/>
              </a:rPr>
              <a:t>Labor Rates</a:t>
            </a:r>
          </a:p>
          <a:p>
            <a:pPr lvl="1"/>
            <a:r>
              <a:rPr lang="en-US" sz="7200" dirty="0">
                <a:solidFill>
                  <a:srgbClr val="000000"/>
                </a:solidFill>
              </a:rPr>
              <a:t>Now defined as</a:t>
            </a:r>
            <a:r>
              <a:rPr lang="en-US" sz="7200" b="0" i="0" dirty="0">
                <a:solidFill>
                  <a:srgbClr val="000000"/>
                </a:solidFill>
                <a:effectLst/>
              </a:rPr>
              <a:t> the same effective labor rate that the dealer charges for customer-pay repairs. </a:t>
            </a:r>
            <a:endParaRPr lang="en-US" sz="7200" dirty="0">
              <a:solidFill>
                <a:srgbClr val="000000"/>
              </a:solidFill>
            </a:endParaRPr>
          </a:p>
          <a:p>
            <a:pPr lvl="1"/>
            <a:r>
              <a:rPr lang="en-US" sz="7200" b="0" i="0" dirty="0">
                <a:solidFill>
                  <a:srgbClr val="000000"/>
                </a:solidFill>
                <a:effectLst/>
              </a:rPr>
              <a:t>Diagnostic time, including communication and on-hold time with a manufacturer’s technical service hotline is compensable at the dealer’s warranty labor rate.</a:t>
            </a:r>
          </a:p>
          <a:p>
            <a:pPr lvl="1"/>
            <a:endParaRPr lang="en-US" b="0" i="0" dirty="0">
              <a:solidFill>
                <a:srgbClr val="000000"/>
              </a:solidFill>
              <a:effectLst/>
              <a:latin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53375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Montana (eff. April 29, 2022)</a:t>
            </a:r>
          </a:p>
        </p:txBody>
      </p:sp>
      <p:sp>
        <p:nvSpPr>
          <p:cNvPr id="3" name="Content Placeholder 2"/>
          <p:cNvSpPr>
            <a:spLocks noGrp="1"/>
          </p:cNvSpPr>
          <p:nvPr>
            <p:ph idx="1"/>
          </p:nvPr>
        </p:nvSpPr>
        <p:spPr/>
        <p:txBody>
          <a:bodyPr>
            <a:normAutofit fontScale="77500" lnSpcReduction="20000"/>
          </a:bodyPr>
          <a:lstStyle/>
          <a:p>
            <a:pPr>
              <a:buFont typeface="Arial" charset="0"/>
              <a:buChar char="•"/>
            </a:pPr>
            <a:endParaRPr lang="en-US" sz="6400" dirty="0"/>
          </a:p>
          <a:p>
            <a:pPr>
              <a:buFont typeface="Arial" charset="0"/>
              <a:buChar char="•"/>
            </a:pPr>
            <a:endParaRPr lang="en-US" sz="6400" dirty="0"/>
          </a:p>
          <a:p>
            <a:pPr>
              <a:buFont typeface="Arial" charset="0"/>
              <a:buChar char="•"/>
            </a:pPr>
            <a:endParaRPr lang="en-US" sz="6400" dirty="0"/>
          </a:p>
          <a:p>
            <a:pPr>
              <a:buFont typeface="Arial" charset="0"/>
              <a:buChar char="•"/>
            </a:pPr>
            <a:endParaRPr lang="en-US" sz="6400" dirty="0"/>
          </a:p>
          <a:p>
            <a:pPr marL="457200" lvl="1" indent="0">
              <a:buNone/>
            </a:pPr>
            <a:endParaRPr lang="en-US" dirty="0"/>
          </a:p>
          <a:p>
            <a:pPr marL="457200" lvl="1" indent="0">
              <a:buNone/>
            </a:pPr>
            <a:endParaRPr lang="en-US" dirty="0"/>
          </a:p>
          <a:p>
            <a:pPr>
              <a:buFont typeface="Arial" charset="0"/>
              <a:buChar char="•"/>
            </a:pPr>
            <a:endParaRPr lang="en-US" dirty="0"/>
          </a:p>
          <a:p>
            <a:pPr marL="457200" lvl="1" indent="0">
              <a:buNone/>
            </a:pPr>
            <a:r>
              <a:rPr lang="en-US" dirty="0"/>
              <a:t> </a:t>
            </a:r>
          </a:p>
          <a:p>
            <a:endParaRPr lang="en-US" dirty="0"/>
          </a:p>
          <a:p>
            <a:endParaRPr lang="en-US" dirty="0"/>
          </a:p>
        </p:txBody>
      </p:sp>
      <p:sp>
        <p:nvSpPr>
          <p:cNvPr id="5" name="TextBox 4">
            <a:extLst>
              <a:ext uri="{FF2B5EF4-FFF2-40B4-BE49-F238E27FC236}">
                <a16:creationId xmlns:a16="http://schemas.microsoft.com/office/drawing/2014/main" id="{233D6052-E2A9-452A-AC92-61A7FC9BAE43}"/>
              </a:ext>
            </a:extLst>
          </p:cNvPr>
          <p:cNvSpPr txBox="1"/>
          <p:nvPr/>
        </p:nvSpPr>
        <p:spPr>
          <a:xfrm>
            <a:off x="609600" y="1582341"/>
            <a:ext cx="10972800" cy="3385542"/>
          </a:xfrm>
          <a:prstGeom prst="rect">
            <a:avLst/>
          </a:prstGeom>
          <a:noFill/>
        </p:spPr>
        <p:txBody>
          <a:bodyPr wrap="square">
            <a:spAutoFit/>
          </a:bodyPr>
          <a:lstStyle/>
          <a:p>
            <a:endParaRPr lang="en-US" sz="1800" b="0" i="0" dirty="0">
              <a:solidFill>
                <a:srgbClr val="333333"/>
              </a:solidFill>
              <a:effectLst/>
              <a:latin typeface="Helvetica Neue"/>
            </a:endParaRPr>
          </a:p>
          <a:p>
            <a:endParaRPr lang="en-US" dirty="0">
              <a:solidFill>
                <a:srgbClr val="333333"/>
              </a:solidFill>
              <a:latin typeface="Helvetica Neue"/>
            </a:endParaRPr>
          </a:p>
          <a:p>
            <a:endParaRPr lang="en-US" sz="1800" b="0" i="0" dirty="0">
              <a:solidFill>
                <a:srgbClr val="333333"/>
              </a:solidFill>
              <a:effectLst/>
              <a:latin typeface="Helvetica Neue"/>
            </a:endParaRPr>
          </a:p>
          <a:p>
            <a:r>
              <a:rPr lang="en-US" sz="2000" b="0" i="0" dirty="0">
                <a:solidFill>
                  <a:srgbClr val="333333"/>
                </a:solidFill>
                <a:effectLst/>
                <a:latin typeface="Helvetica Neue"/>
              </a:rPr>
              <a:t>(i) the motor vehicle franchisor shall reimburse the motor vehicle franchisee for the labor as rendered, </a:t>
            </a:r>
            <a:r>
              <a:rPr lang="en-US" sz="2000" b="0" i="0" dirty="0">
                <a:solidFill>
                  <a:srgbClr val="333333"/>
                </a:solidFill>
                <a:effectLst/>
                <a:highlight>
                  <a:srgbClr val="FFFF00"/>
                </a:highlight>
                <a:latin typeface="Helvetica Neue"/>
              </a:rPr>
              <a:t>using the franchisor's labor time guide or the labor time guide used by the dealer for labor furnished other than pursuant to warranty, at the dealer's election</a:t>
            </a:r>
            <a:r>
              <a:rPr lang="en-US" sz="2000" b="0" i="0" dirty="0">
                <a:solidFill>
                  <a:srgbClr val="333333"/>
                </a:solidFill>
                <a:effectLst/>
                <a:latin typeface="Helvetica Neue"/>
              </a:rPr>
              <a:t>, and for parts and supplies, including but not limited to engine, transmission, and other parts assemblies, as furnished, in an amount equal to the prevailing retail rate charged by the franchisee for the labor or the prevailing retail markup charged by the franchisee for the parts and supplies in circumstances in which the labor is rendered or the parts and supplies are furnished other than pursuant to warranty;</a:t>
            </a:r>
            <a:endParaRPr lang="en-US" sz="2000" dirty="0"/>
          </a:p>
        </p:txBody>
      </p:sp>
    </p:spTree>
    <p:extLst>
      <p:ext uri="{BB962C8B-B14F-4D97-AF65-F5344CB8AC3E}">
        <p14:creationId xmlns:p14="http://schemas.microsoft.com/office/powerpoint/2010/main" val="1266222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1C5A-1B47-47DE-A05C-6E4E4DAE02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F736A6-EDBF-4CC4-B1F1-869DF37BE145}"/>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endParaRPr lang="en-US" sz="3800" dirty="0"/>
          </a:p>
          <a:p>
            <a:pPr marL="0" indent="0" algn="ctr">
              <a:buNone/>
            </a:pPr>
            <a:r>
              <a:rPr lang="en-US" sz="3800" dirty="0"/>
              <a:t>Developments Relating to OTAs</a:t>
            </a:r>
          </a:p>
        </p:txBody>
      </p:sp>
    </p:spTree>
    <p:extLst>
      <p:ext uri="{BB962C8B-B14F-4D97-AF65-F5344CB8AC3E}">
        <p14:creationId xmlns:p14="http://schemas.microsoft.com/office/powerpoint/2010/main" val="4142500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C5228-EC68-4137-96CA-60FA2B0DE15F}"/>
              </a:ext>
            </a:extLst>
          </p:cNvPr>
          <p:cNvSpPr>
            <a:spLocks noGrp="1"/>
          </p:cNvSpPr>
          <p:nvPr>
            <p:ph type="title"/>
          </p:nvPr>
        </p:nvSpPr>
        <p:spPr/>
        <p:txBody>
          <a:bodyPr/>
          <a:lstStyle/>
          <a:p>
            <a:r>
              <a:rPr lang="en-US" dirty="0"/>
              <a:t>What Are OTAs?</a:t>
            </a:r>
          </a:p>
        </p:txBody>
      </p:sp>
      <p:sp>
        <p:nvSpPr>
          <p:cNvPr id="3" name="Content Placeholder 2">
            <a:extLst>
              <a:ext uri="{FF2B5EF4-FFF2-40B4-BE49-F238E27FC236}">
                <a16:creationId xmlns:a16="http://schemas.microsoft.com/office/drawing/2014/main" id="{BD1D3FA8-B235-44C0-B0C3-71FA3ED3299B}"/>
              </a:ext>
            </a:extLst>
          </p:cNvPr>
          <p:cNvSpPr>
            <a:spLocks noGrp="1"/>
          </p:cNvSpPr>
          <p:nvPr>
            <p:ph idx="1"/>
          </p:nvPr>
        </p:nvSpPr>
        <p:spPr/>
        <p:txBody>
          <a:bodyPr/>
          <a:lstStyle/>
          <a:p>
            <a:endParaRPr lang="en-US" dirty="0"/>
          </a:p>
          <a:p>
            <a:r>
              <a:rPr lang="en-US" dirty="0"/>
              <a:t>Firmware or software updates.</a:t>
            </a:r>
          </a:p>
          <a:p>
            <a:pPr marL="0" indent="0">
              <a:buNone/>
            </a:pPr>
            <a:endParaRPr lang="en-US" dirty="0"/>
          </a:p>
          <a:p>
            <a:r>
              <a:rPr lang="en-US" dirty="0"/>
              <a:t>Correct defects or add functionality.</a:t>
            </a:r>
          </a:p>
          <a:p>
            <a:endParaRPr lang="en-US" dirty="0"/>
          </a:p>
        </p:txBody>
      </p:sp>
      <p:sp>
        <p:nvSpPr>
          <p:cNvPr id="4" name="Slide Number Placeholder 3">
            <a:extLst>
              <a:ext uri="{FF2B5EF4-FFF2-40B4-BE49-F238E27FC236}">
                <a16:creationId xmlns:a16="http://schemas.microsoft.com/office/drawing/2014/main" id="{A682522A-4C14-469C-950C-56307C11CE81}"/>
              </a:ext>
            </a:extLst>
          </p:cNvPr>
          <p:cNvSpPr>
            <a:spLocks noGrp="1"/>
          </p:cNvSpPr>
          <p:nvPr>
            <p:ph type="sldNum" sz="quarter" idx="12"/>
          </p:nvPr>
        </p:nvSpPr>
        <p:spPr/>
        <p:txBody>
          <a:bodyPr/>
          <a:lstStyle/>
          <a:p>
            <a:fld id="{997B6B9C-D293-4459-B152-43B1FD4A486F}" type="slidenum">
              <a:rPr lang="en-US" smtClean="0"/>
              <a:t>25</a:t>
            </a:fld>
            <a:endParaRPr lang="en-US"/>
          </a:p>
        </p:txBody>
      </p:sp>
    </p:spTree>
    <p:extLst>
      <p:ext uri="{BB962C8B-B14F-4D97-AF65-F5344CB8AC3E}">
        <p14:creationId xmlns:p14="http://schemas.microsoft.com/office/powerpoint/2010/main" val="72333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E3C63-3274-48EF-BF25-77DDF62F2A3E}"/>
              </a:ext>
            </a:extLst>
          </p:cNvPr>
          <p:cNvSpPr>
            <a:spLocks noGrp="1"/>
          </p:cNvSpPr>
          <p:nvPr>
            <p:ph type="title"/>
          </p:nvPr>
        </p:nvSpPr>
        <p:spPr/>
        <p:txBody>
          <a:bodyPr/>
          <a:lstStyle/>
          <a:p>
            <a:r>
              <a:rPr lang="en-US" dirty="0"/>
              <a:t>Are They Compensable?</a:t>
            </a:r>
          </a:p>
        </p:txBody>
      </p:sp>
      <p:sp>
        <p:nvSpPr>
          <p:cNvPr id="3" name="Content Placeholder 2">
            <a:extLst>
              <a:ext uri="{FF2B5EF4-FFF2-40B4-BE49-F238E27FC236}">
                <a16:creationId xmlns:a16="http://schemas.microsoft.com/office/drawing/2014/main" id="{9E9B0165-F8B6-4054-8344-5AD9BA59D5DB}"/>
              </a:ext>
            </a:extLst>
          </p:cNvPr>
          <p:cNvSpPr>
            <a:spLocks noGrp="1"/>
          </p:cNvSpPr>
          <p:nvPr>
            <p:ph idx="1"/>
          </p:nvPr>
        </p:nvSpPr>
        <p:spPr/>
        <p:txBody>
          <a:bodyPr/>
          <a:lstStyle/>
          <a:p>
            <a:r>
              <a:rPr lang="en-US" dirty="0"/>
              <a:t>Dealer involvement?</a:t>
            </a:r>
          </a:p>
          <a:p>
            <a:endParaRPr lang="en-US" dirty="0"/>
          </a:p>
          <a:p>
            <a:r>
              <a:rPr lang="en-US" dirty="0"/>
              <a:t>Statutory reimbursement definitions.</a:t>
            </a:r>
          </a:p>
          <a:p>
            <a:endParaRPr lang="en-US" dirty="0"/>
          </a:p>
          <a:p>
            <a:r>
              <a:rPr lang="en-US" dirty="0"/>
              <a:t>What Does Your Warranty Say?</a:t>
            </a:r>
          </a:p>
          <a:p>
            <a:pPr lvl="1"/>
            <a:r>
              <a:rPr lang="en-US" dirty="0"/>
              <a:t>Software exclusions?</a:t>
            </a:r>
          </a:p>
          <a:p>
            <a:pPr lvl="1"/>
            <a:r>
              <a:rPr lang="en-US" dirty="0"/>
              <a:t>Licensing agreements?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F3957BA-6422-4251-AB07-17B7C252F8FB}"/>
              </a:ext>
            </a:extLst>
          </p:cNvPr>
          <p:cNvSpPr>
            <a:spLocks noGrp="1"/>
          </p:cNvSpPr>
          <p:nvPr>
            <p:ph type="sldNum" sz="quarter" idx="12"/>
          </p:nvPr>
        </p:nvSpPr>
        <p:spPr/>
        <p:txBody>
          <a:bodyPr/>
          <a:lstStyle/>
          <a:p>
            <a:fld id="{997B6B9C-D293-4459-B152-43B1FD4A486F}" type="slidenum">
              <a:rPr lang="en-US" smtClean="0"/>
              <a:t>26</a:t>
            </a:fld>
            <a:endParaRPr lang="en-US" dirty="0"/>
          </a:p>
        </p:txBody>
      </p:sp>
    </p:spTree>
    <p:extLst>
      <p:ext uri="{BB962C8B-B14F-4D97-AF65-F5344CB8AC3E}">
        <p14:creationId xmlns:p14="http://schemas.microsoft.com/office/powerpoint/2010/main" val="4200400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FD87-08F4-4806-8919-B375B9DF52A1}"/>
              </a:ext>
            </a:extLst>
          </p:cNvPr>
          <p:cNvSpPr>
            <a:spLocks noGrp="1"/>
          </p:cNvSpPr>
          <p:nvPr>
            <p:ph type="title"/>
          </p:nvPr>
        </p:nvSpPr>
        <p:spPr/>
        <p:txBody>
          <a:bodyPr/>
          <a:lstStyle/>
          <a:p>
            <a:r>
              <a:rPr lang="en-US" dirty="0"/>
              <a:t>Virginia Law (eff. July 1, 2022)</a:t>
            </a:r>
          </a:p>
        </p:txBody>
      </p:sp>
      <p:sp>
        <p:nvSpPr>
          <p:cNvPr id="3" name="Content Placeholder 2">
            <a:extLst>
              <a:ext uri="{FF2B5EF4-FFF2-40B4-BE49-F238E27FC236}">
                <a16:creationId xmlns:a16="http://schemas.microsoft.com/office/drawing/2014/main" id="{284DAE0D-EEA5-4645-AEEC-DEF6564B7858}"/>
              </a:ext>
            </a:extLst>
          </p:cNvPr>
          <p:cNvSpPr>
            <a:spLocks noGrp="1"/>
          </p:cNvSpPr>
          <p:nvPr>
            <p:ph idx="1"/>
          </p:nvPr>
        </p:nvSpPr>
        <p:spPr/>
        <p:txBody>
          <a:bodyPr>
            <a:normAutofit fontScale="92500" lnSpcReduction="20000"/>
          </a:bodyPr>
          <a:lstStyle/>
          <a:p>
            <a:pPr marL="0" indent="0">
              <a:buNone/>
            </a:pPr>
            <a:r>
              <a:rPr lang="en-US" dirty="0"/>
              <a:t>“Fail to fully compensate its motor vehicle dealers licensed in the Commonwealth for recall or warranty parts, work, and service . . . .Failure to provide compensation consistent with this section to a dealer for assistance requested by a customer whose vehicle was </a:t>
            </a:r>
            <a:r>
              <a:rPr lang="en-US" u="sng" dirty="0"/>
              <a:t>subjected to an over the air or remote change, repair, or update</a:t>
            </a:r>
            <a:r>
              <a:rPr lang="en-US" dirty="0"/>
              <a:t> to any part, system, accessory, or function by the vehicle manufacturer or distributor and performed at the dealership to satisfy the customer shall be considered a violation of this subsection.”</a:t>
            </a:r>
          </a:p>
          <a:p>
            <a:pPr marL="0" indent="0">
              <a:buNone/>
            </a:pPr>
            <a:endParaRPr lang="en-US" dirty="0"/>
          </a:p>
          <a:p>
            <a:pPr marL="0" indent="0">
              <a:buNone/>
            </a:pPr>
            <a:r>
              <a:rPr lang="en-US" dirty="0"/>
              <a:t>Va. Code Section 46.2-1571(B)(5).</a:t>
            </a:r>
          </a:p>
        </p:txBody>
      </p:sp>
      <p:sp>
        <p:nvSpPr>
          <p:cNvPr id="4" name="Slide Number Placeholder 3">
            <a:extLst>
              <a:ext uri="{FF2B5EF4-FFF2-40B4-BE49-F238E27FC236}">
                <a16:creationId xmlns:a16="http://schemas.microsoft.com/office/drawing/2014/main" id="{660E18E5-2FBD-4834-BA14-6E834314287C}"/>
              </a:ext>
            </a:extLst>
          </p:cNvPr>
          <p:cNvSpPr>
            <a:spLocks noGrp="1"/>
          </p:cNvSpPr>
          <p:nvPr>
            <p:ph type="sldNum" sz="quarter" idx="12"/>
          </p:nvPr>
        </p:nvSpPr>
        <p:spPr/>
        <p:txBody>
          <a:bodyPr/>
          <a:lstStyle/>
          <a:p>
            <a:fld id="{997B6B9C-D293-4459-B152-43B1FD4A486F}" type="slidenum">
              <a:rPr lang="en-US" smtClean="0"/>
              <a:t>27</a:t>
            </a:fld>
            <a:endParaRPr lang="en-US"/>
          </a:p>
        </p:txBody>
      </p:sp>
    </p:spTree>
    <p:extLst>
      <p:ext uri="{BB962C8B-B14F-4D97-AF65-F5344CB8AC3E}">
        <p14:creationId xmlns:p14="http://schemas.microsoft.com/office/powerpoint/2010/main" val="308758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DFD68-20AE-4DA4-B763-4837D669D7E2}"/>
              </a:ext>
            </a:extLst>
          </p:cNvPr>
          <p:cNvSpPr>
            <a:spLocks noGrp="1"/>
          </p:cNvSpPr>
          <p:nvPr>
            <p:ph type="title"/>
          </p:nvPr>
        </p:nvSpPr>
        <p:spPr/>
        <p:txBody>
          <a:bodyPr/>
          <a:lstStyle/>
          <a:p>
            <a:r>
              <a:rPr lang="en-US" dirty="0"/>
              <a:t>West Virginia Law (eff. June 10, 2022)</a:t>
            </a:r>
          </a:p>
        </p:txBody>
      </p:sp>
      <p:sp>
        <p:nvSpPr>
          <p:cNvPr id="3" name="Content Placeholder 2">
            <a:extLst>
              <a:ext uri="{FF2B5EF4-FFF2-40B4-BE49-F238E27FC236}">
                <a16:creationId xmlns:a16="http://schemas.microsoft.com/office/drawing/2014/main" id="{36F330BD-5BFD-4AF8-82DE-82C00359749A}"/>
              </a:ext>
            </a:extLst>
          </p:cNvPr>
          <p:cNvSpPr>
            <a:spLocks noGrp="1"/>
          </p:cNvSpPr>
          <p:nvPr>
            <p:ph idx="1"/>
          </p:nvPr>
        </p:nvSpPr>
        <p:spPr/>
        <p:txBody>
          <a:bodyPr/>
          <a:lstStyle/>
          <a:p>
            <a:pPr marL="0" indent="0">
              <a:buNone/>
            </a:pPr>
            <a:endParaRPr lang="en-US" dirty="0"/>
          </a:p>
          <a:p>
            <a:pPr marL="0" indent="0">
              <a:buNone/>
            </a:pPr>
            <a:r>
              <a:rPr lang="en-US" dirty="0"/>
              <a:t>“Provide compensation to a new motor vehicle dealer for assistance requested by a customer whose vehicle was subjected to an </a:t>
            </a:r>
            <a:r>
              <a:rPr lang="en-US" u="sng" dirty="0"/>
              <a:t>over the air or remote change, repair, or update</a:t>
            </a:r>
            <a:r>
              <a:rPr lang="en-US" dirty="0"/>
              <a:t> to any part, system, accessory, or function by the vehicle manufacturer or distributor and performed at the dealership to satisfy the customer.”</a:t>
            </a:r>
          </a:p>
          <a:p>
            <a:pPr marL="0" indent="0">
              <a:buNone/>
            </a:pPr>
            <a:r>
              <a:rPr lang="en-US" dirty="0"/>
              <a:t>W. Va. Code § 17A-6A-8a(a)(4)</a:t>
            </a:r>
          </a:p>
        </p:txBody>
      </p:sp>
      <p:sp>
        <p:nvSpPr>
          <p:cNvPr id="4" name="Slide Number Placeholder 3">
            <a:extLst>
              <a:ext uri="{FF2B5EF4-FFF2-40B4-BE49-F238E27FC236}">
                <a16:creationId xmlns:a16="http://schemas.microsoft.com/office/drawing/2014/main" id="{8934925A-66CE-4CAB-B286-7D6E21DECBFA}"/>
              </a:ext>
            </a:extLst>
          </p:cNvPr>
          <p:cNvSpPr>
            <a:spLocks noGrp="1"/>
          </p:cNvSpPr>
          <p:nvPr>
            <p:ph type="sldNum" sz="quarter" idx="12"/>
          </p:nvPr>
        </p:nvSpPr>
        <p:spPr/>
        <p:txBody>
          <a:bodyPr/>
          <a:lstStyle/>
          <a:p>
            <a:fld id="{997B6B9C-D293-4459-B152-43B1FD4A486F}" type="slidenum">
              <a:rPr lang="en-US" smtClean="0"/>
              <a:t>28</a:t>
            </a:fld>
            <a:endParaRPr lang="en-US"/>
          </a:p>
        </p:txBody>
      </p:sp>
    </p:spTree>
    <p:extLst>
      <p:ext uri="{BB962C8B-B14F-4D97-AF65-F5344CB8AC3E}">
        <p14:creationId xmlns:p14="http://schemas.microsoft.com/office/powerpoint/2010/main" val="1064051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Complementary Routine Maintenance Programs</a:t>
            </a:r>
          </a:p>
        </p:txBody>
      </p:sp>
      <p:sp>
        <p:nvSpPr>
          <p:cNvPr id="3" name="Content Placeholder 2"/>
          <p:cNvSpPr>
            <a:spLocks noGrp="1"/>
          </p:cNvSpPr>
          <p:nvPr>
            <p:ph idx="1"/>
          </p:nvPr>
        </p:nvSpPr>
        <p:spPr/>
        <p:txBody>
          <a:bodyPr>
            <a:normAutofit fontScale="40000" lnSpcReduction="20000"/>
          </a:bodyPr>
          <a:lstStyle/>
          <a:p>
            <a:pPr>
              <a:buFont typeface="Arial" charset="0"/>
              <a:buChar char="•"/>
            </a:pPr>
            <a:endParaRPr lang="en-US" sz="6400" dirty="0"/>
          </a:p>
          <a:p>
            <a:pPr>
              <a:buFont typeface="Arial" charset="0"/>
              <a:buChar char="•"/>
            </a:pPr>
            <a:r>
              <a:rPr lang="en-US" sz="6400" dirty="0"/>
              <a:t>Are dealers entitled to reimbursement as a warranty program?</a:t>
            </a:r>
          </a:p>
          <a:p>
            <a:pPr>
              <a:buFont typeface="Arial" charset="0"/>
              <a:buChar char="•"/>
            </a:pPr>
            <a:endParaRPr lang="en-US" sz="6400" dirty="0"/>
          </a:p>
          <a:p>
            <a:pPr>
              <a:buFont typeface="Arial" charset="0"/>
              <a:buChar char="•"/>
            </a:pPr>
            <a:r>
              <a:rPr lang="en-US" sz="6400" dirty="0"/>
              <a:t>Some states specifically exclude routine maintenance such as oil changes and tire rotations</a:t>
            </a:r>
          </a:p>
          <a:p>
            <a:pPr>
              <a:buFont typeface="Arial" charset="0"/>
              <a:buChar char="•"/>
            </a:pPr>
            <a:endParaRPr lang="en-US" sz="6400" dirty="0"/>
          </a:p>
          <a:p>
            <a:pPr>
              <a:buFont typeface="Arial" charset="0"/>
              <a:buChar char="•"/>
            </a:pPr>
            <a:r>
              <a:rPr lang="en-US" sz="6400" dirty="0"/>
              <a:t>Other states are silent as to exclusions</a:t>
            </a:r>
          </a:p>
          <a:p>
            <a:pPr>
              <a:buFont typeface="Arial" charset="0"/>
              <a:buChar char="•"/>
            </a:pPr>
            <a:endParaRPr lang="en-US" sz="6400" dirty="0"/>
          </a:p>
          <a:p>
            <a:pPr marL="457200" lvl="1" indent="0">
              <a:buNone/>
            </a:pPr>
            <a:endParaRPr lang="en-US" dirty="0"/>
          </a:p>
          <a:p>
            <a:pPr marL="457200" lvl="1" indent="0">
              <a:buNone/>
            </a:pPr>
            <a:endParaRPr lang="en-US" dirty="0"/>
          </a:p>
          <a:p>
            <a:pPr>
              <a:buFont typeface="Arial" charset="0"/>
              <a:buChar char="•"/>
            </a:pPr>
            <a:endParaRPr lang="en-US" dirty="0"/>
          </a:p>
          <a:p>
            <a:pPr marL="457200" lvl="1" indent="0">
              <a:buNone/>
            </a:pPr>
            <a:r>
              <a:rPr lang="en-US" dirty="0"/>
              <a:t> </a:t>
            </a:r>
          </a:p>
          <a:p>
            <a:endParaRPr lang="en-US" dirty="0"/>
          </a:p>
          <a:p>
            <a:endParaRPr lang="en-US" dirty="0"/>
          </a:p>
        </p:txBody>
      </p:sp>
    </p:spTree>
    <p:extLst>
      <p:ext uri="{BB962C8B-B14F-4D97-AF65-F5344CB8AC3E}">
        <p14:creationId xmlns:p14="http://schemas.microsoft.com/office/powerpoint/2010/main" val="401513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D06D3-1883-438D-93A6-1730D43AFE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3DF76F-324F-4A90-A5BB-1BD0ED92F39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5400" dirty="0"/>
              <a:t>Why is this Important?</a:t>
            </a:r>
          </a:p>
        </p:txBody>
      </p:sp>
      <p:sp>
        <p:nvSpPr>
          <p:cNvPr id="4" name="Slide Number Placeholder 3">
            <a:extLst>
              <a:ext uri="{FF2B5EF4-FFF2-40B4-BE49-F238E27FC236}">
                <a16:creationId xmlns:a16="http://schemas.microsoft.com/office/drawing/2014/main" id="{7E3CFFC5-2E52-4E39-973B-87EA94847B73}"/>
              </a:ext>
            </a:extLst>
          </p:cNvPr>
          <p:cNvSpPr>
            <a:spLocks noGrp="1"/>
          </p:cNvSpPr>
          <p:nvPr>
            <p:ph type="sldNum" sz="quarter" idx="12"/>
          </p:nvPr>
        </p:nvSpPr>
        <p:spPr/>
        <p:txBody>
          <a:bodyPr/>
          <a:lstStyle/>
          <a:p>
            <a:fld id="{997B6B9C-D293-4459-B152-43B1FD4A486F}" type="slidenum">
              <a:rPr lang="en-US" smtClean="0"/>
              <a:t>3</a:t>
            </a:fld>
            <a:endParaRPr lang="en-US"/>
          </a:p>
        </p:txBody>
      </p:sp>
    </p:spTree>
    <p:extLst>
      <p:ext uri="{BB962C8B-B14F-4D97-AF65-F5344CB8AC3E}">
        <p14:creationId xmlns:p14="http://schemas.microsoft.com/office/powerpoint/2010/main" val="365955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76EF5-D2DA-4015-AE70-37D2229770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5CF488-BC17-4A8F-A38F-57E6E510E4F4}"/>
              </a:ext>
            </a:extLst>
          </p:cNvPr>
          <p:cNvSpPr>
            <a:spLocks noGrp="1"/>
          </p:cNvSpPr>
          <p:nvPr>
            <p:ph idx="1"/>
          </p:nvPr>
        </p:nvSpPr>
        <p:spPr/>
        <p:txBody>
          <a:bodyPr/>
          <a:lstStyle/>
          <a:p>
            <a:endParaRPr lang="en-US" dirty="0"/>
          </a:p>
          <a:p>
            <a:endParaRPr lang="en-US" dirty="0"/>
          </a:p>
          <a:p>
            <a:endParaRPr lang="en-US" dirty="0"/>
          </a:p>
          <a:p>
            <a:pPr marL="0" indent="0" algn="ctr">
              <a:buNone/>
            </a:pPr>
            <a:r>
              <a:rPr lang="en-US" sz="6600" dirty="0"/>
              <a:t>QUESTIONS?</a:t>
            </a:r>
          </a:p>
        </p:txBody>
      </p:sp>
      <p:sp>
        <p:nvSpPr>
          <p:cNvPr id="4" name="Slide Number Placeholder 3">
            <a:extLst>
              <a:ext uri="{FF2B5EF4-FFF2-40B4-BE49-F238E27FC236}">
                <a16:creationId xmlns:a16="http://schemas.microsoft.com/office/drawing/2014/main" id="{ADB708C3-7F56-4956-9250-7C909A21979B}"/>
              </a:ext>
            </a:extLst>
          </p:cNvPr>
          <p:cNvSpPr>
            <a:spLocks noGrp="1"/>
          </p:cNvSpPr>
          <p:nvPr>
            <p:ph type="sldNum" sz="quarter" idx="12"/>
          </p:nvPr>
        </p:nvSpPr>
        <p:spPr/>
        <p:txBody>
          <a:bodyPr/>
          <a:lstStyle/>
          <a:p>
            <a:fld id="{997B6B9C-D293-4459-B152-43B1FD4A486F}" type="slidenum">
              <a:rPr lang="en-US" smtClean="0"/>
              <a:t>30</a:t>
            </a:fld>
            <a:endParaRPr lang="en-US"/>
          </a:p>
        </p:txBody>
      </p:sp>
    </p:spTree>
    <p:extLst>
      <p:ext uri="{BB962C8B-B14F-4D97-AF65-F5344CB8AC3E}">
        <p14:creationId xmlns:p14="http://schemas.microsoft.com/office/powerpoint/2010/main" val="140781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2BE2-5FF6-445B-89B3-E5943AFC19AF}"/>
              </a:ext>
            </a:extLst>
          </p:cNvPr>
          <p:cNvSpPr>
            <a:spLocks noGrp="1"/>
          </p:cNvSpPr>
          <p:nvPr>
            <p:ph type="title"/>
          </p:nvPr>
        </p:nvSpPr>
        <p:spPr/>
        <p:txBody>
          <a:bodyPr/>
          <a:lstStyle/>
          <a:p>
            <a:r>
              <a:rPr lang="en-US" dirty="0"/>
              <a:t>Costs</a:t>
            </a:r>
          </a:p>
        </p:txBody>
      </p:sp>
      <p:sp>
        <p:nvSpPr>
          <p:cNvPr id="3" name="Content Placeholder 2">
            <a:extLst>
              <a:ext uri="{FF2B5EF4-FFF2-40B4-BE49-F238E27FC236}">
                <a16:creationId xmlns:a16="http://schemas.microsoft.com/office/drawing/2014/main" id="{76C1F2FC-3C87-4984-9DE9-2AE0A3FE17CE}"/>
              </a:ext>
            </a:extLst>
          </p:cNvPr>
          <p:cNvSpPr>
            <a:spLocks noGrp="1"/>
          </p:cNvSpPr>
          <p:nvPr>
            <p:ph idx="1"/>
          </p:nvPr>
        </p:nvSpPr>
        <p:spPr/>
        <p:txBody>
          <a:bodyPr>
            <a:normAutofit fontScale="77500" lnSpcReduction="20000"/>
          </a:bodyPr>
          <a:lstStyle/>
          <a:p>
            <a:endParaRPr lang="en-US" dirty="0"/>
          </a:p>
          <a:p>
            <a:r>
              <a:rPr lang="en-US" dirty="0"/>
              <a:t>Ongoing cost.</a:t>
            </a:r>
          </a:p>
          <a:p>
            <a:endParaRPr lang="en-US" dirty="0"/>
          </a:p>
          <a:p>
            <a:endParaRPr lang="en-US" dirty="0"/>
          </a:p>
          <a:p>
            <a:r>
              <a:rPr lang="en-US" dirty="0"/>
              <a:t>Inflationary and staffing pressures.</a:t>
            </a:r>
          </a:p>
          <a:p>
            <a:endParaRPr lang="en-US" dirty="0"/>
          </a:p>
          <a:p>
            <a:endParaRPr lang="en-US" dirty="0"/>
          </a:p>
          <a:p>
            <a:r>
              <a:rPr lang="en-US" dirty="0"/>
              <a:t>Dealers beginning to exercise rights.</a:t>
            </a:r>
          </a:p>
          <a:p>
            <a:endParaRPr lang="en-US" dirty="0"/>
          </a:p>
          <a:p>
            <a:endParaRPr lang="en-US" dirty="0"/>
          </a:p>
          <a:p>
            <a:r>
              <a:rPr lang="en-US" dirty="0"/>
              <a:t>Dealers continuing to exercise rights.</a:t>
            </a:r>
          </a:p>
          <a:p>
            <a:endParaRPr lang="en-US" dirty="0"/>
          </a:p>
        </p:txBody>
      </p:sp>
      <p:sp>
        <p:nvSpPr>
          <p:cNvPr id="4" name="Slide Number Placeholder 3">
            <a:extLst>
              <a:ext uri="{FF2B5EF4-FFF2-40B4-BE49-F238E27FC236}">
                <a16:creationId xmlns:a16="http://schemas.microsoft.com/office/drawing/2014/main" id="{2B4FE8C5-CF5F-43A6-A4F0-409B22FE892C}"/>
              </a:ext>
            </a:extLst>
          </p:cNvPr>
          <p:cNvSpPr>
            <a:spLocks noGrp="1"/>
          </p:cNvSpPr>
          <p:nvPr>
            <p:ph type="sldNum" sz="quarter" idx="12"/>
          </p:nvPr>
        </p:nvSpPr>
        <p:spPr/>
        <p:txBody>
          <a:bodyPr/>
          <a:lstStyle/>
          <a:p>
            <a:fld id="{997B6B9C-D293-4459-B152-43B1FD4A486F}" type="slidenum">
              <a:rPr lang="en-US" smtClean="0"/>
              <a:t>4</a:t>
            </a:fld>
            <a:endParaRPr lang="en-US"/>
          </a:p>
        </p:txBody>
      </p:sp>
    </p:spTree>
    <p:extLst>
      <p:ext uri="{BB962C8B-B14F-4D97-AF65-F5344CB8AC3E}">
        <p14:creationId xmlns:p14="http://schemas.microsoft.com/office/powerpoint/2010/main" val="121204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AE57-2A16-4809-95D5-572FAF097D39}"/>
              </a:ext>
            </a:extLst>
          </p:cNvPr>
          <p:cNvSpPr>
            <a:spLocks noGrp="1"/>
          </p:cNvSpPr>
          <p:nvPr>
            <p:ph type="title"/>
          </p:nvPr>
        </p:nvSpPr>
        <p:spPr/>
        <p:txBody>
          <a:bodyPr/>
          <a:lstStyle/>
          <a:p>
            <a:r>
              <a:rPr lang="en-US" dirty="0"/>
              <a:t>Rise of Third-Party Vendors</a:t>
            </a:r>
          </a:p>
        </p:txBody>
      </p:sp>
      <p:sp>
        <p:nvSpPr>
          <p:cNvPr id="3" name="Content Placeholder 2">
            <a:extLst>
              <a:ext uri="{FF2B5EF4-FFF2-40B4-BE49-F238E27FC236}">
                <a16:creationId xmlns:a16="http://schemas.microsoft.com/office/drawing/2014/main" id="{DD49ACB2-F1B7-4C9C-A62D-A211C2E0079D}"/>
              </a:ext>
            </a:extLst>
          </p:cNvPr>
          <p:cNvSpPr>
            <a:spLocks noGrp="1"/>
          </p:cNvSpPr>
          <p:nvPr>
            <p:ph idx="1"/>
          </p:nvPr>
        </p:nvSpPr>
        <p:spPr/>
        <p:txBody>
          <a:bodyPr/>
          <a:lstStyle/>
          <a:p>
            <a:r>
              <a:rPr lang="en-US" dirty="0"/>
              <a:t>Actively solicit dealers</a:t>
            </a:r>
          </a:p>
          <a:p>
            <a:endParaRPr lang="en-US" dirty="0"/>
          </a:p>
          <a:p>
            <a:endParaRPr lang="en-US" dirty="0"/>
          </a:p>
          <a:p>
            <a:r>
              <a:rPr lang="en-US" dirty="0"/>
              <a:t>Take a cut of increases</a:t>
            </a:r>
          </a:p>
          <a:p>
            <a:endParaRPr lang="en-US" dirty="0"/>
          </a:p>
          <a:p>
            <a:endParaRPr lang="en-US" dirty="0"/>
          </a:p>
          <a:p>
            <a:r>
              <a:rPr lang="en-US" dirty="0"/>
              <a:t>Goal is to maximize</a:t>
            </a:r>
          </a:p>
        </p:txBody>
      </p:sp>
      <p:sp>
        <p:nvSpPr>
          <p:cNvPr id="4" name="Slide Number Placeholder 3">
            <a:extLst>
              <a:ext uri="{FF2B5EF4-FFF2-40B4-BE49-F238E27FC236}">
                <a16:creationId xmlns:a16="http://schemas.microsoft.com/office/drawing/2014/main" id="{42BA6FB5-352C-4E5A-A683-795B34748A27}"/>
              </a:ext>
            </a:extLst>
          </p:cNvPr>
          <p:cNvSpPr>
            <a:spLocks noGrp="1"/>
          </p:cNvSpPr>
          <p:nvPr>
            <p:ph type="sldNum" sz="quarter" idx="12"/>
          </p:nvPr>
        </p:nvSpPr>
        <p:spPr/>
        <p:txBody>
          <a:bodyPr/>
          <a:lstStyle/>
          <a:p>
            <a:fld id="{997B6B9C-D293-4459-B152-43B1FD4A486F}" type="slidenum">
              <a:rPr lang="en-US" smtClean="0"/>
              <a:t>5</a:t>
            </a:fld>
            <a:endParaRPr lang="en-US"/>
          </a:p>
        </p:txBody>
      </p:sp>
    </p:spTree>
    <p:extLst>
      <p:ext uri="{BB962C8B-B14F-4D97-AF65-F5344CB8AC3E}">
        <p14:creationId xmlns:p14="http://schemas.microsoft.com/office/powerpoint/2010/main" val="108451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General Principles:  Components</a:t>
            </a:r>
          </a:p>
        </p:txBody>
      </p:sp>
      <p:sp>
        <p:nvSpPr>
          <p:cNvPr id="3" name="Content Placeholder 2"/>
          <p:cNvSpPr>
            <a:spLocks noGrp="1"/>
          </p:cNvSpPr>
          <p:nvPr>
            <p:ph idx="1"/>
          </p:nvPr>
        </p:nvSpPr>
        <p:spPr/>
        <p:txBody>
          <a:bodyPr>
            <a:normAutofit fontScale="40000" lnSpcReduction="20000"/>
          </a:bodyPr>
          <a:lstStyle/>
          <a:p>
            <a:pPr>
              <a:buFont typeface="Arial" charset="0"/>
              <a:buChar char="•"/>
            </a:pPr>
            <a:r>
              <a:rPr lang="en-US" sz="6400" dirty="0"/>
              <a:t>Two Components:</a:t>
            </a:r>
          </a:p>
          <a:p>
            <a:pPr>
              <a:buFont typeface="Arial" charset="0"/>
              <a:buChar char="•"/>
            </a:pPr>
            <a:endParaRPr lang="en-US" sz="6400" dirty="0"/>
          </a:p>
          <a:p>
            <a:pPr lvl="1">
              <a:buFont typeface="Arial" charset="0"/>
              <a:buChar char="•"/>
            </a:pPr>
            <a:r>
              <a:rPr lang="en-US" sz="6400" u="sng" dirty="0"/>
              <a:t>Labor reimbursement</a:t>
            </a:r>
            <a:r>
              <a:rPr lang="en-US" sz="6400" dirty="0"/>
              <a:t> – reimbursement at an hourly dollar rate for time spent by a technician performing warranty repairs.</a:t>
            </a:r>
          </a:p>
          <a:p>
            <a:pPr lvl="1">
              <a:buFont typeface="Arial" charset="0"/>
              <a:buChar char="•"/>
            </a:pPr>
            <a:endParaRPr lang="en-US" sz="6400" dirty="0"/>
          </a:p>
          <a:p>
            <a:pPr lvl="1">
              <a:buFont typeface="Arial" charset="0"/>
              <a:buChar char="•"/>
            </a:pPr>
            <a:r>
              <a:rPr lang="en-US" sz="6400" u="sng" dirty="0"/>
              <a:t>Part reimbursement</a:t>
            </a:r>
            <a:r>
              <a:rPr lang="en-US" sz="6400" dirty="0"/>
              <a:t> – reimbursement for the parts utilized in warranty repairs.</a:t>
            </a:r>
          </a:p>
          <a:p>
            <a:pPr>
              <a:buFont typeface="Arial" charset="0"/>
              <a:buChar char="•"/>
            </a:pPr>
            <a:endParaRPr lang="en-US" sz="6400" dirty="0"/>
          </a:p>
          <a:p>
            <a:pPr marL="457200" lvl="1" indent="0">
              <a:buNone/>
            </a:pPr>
            <a:endParaRPr lang="en-US" dirty="0"/>
          </a:p>
          <a:p>
            <a:pPr marL="457200" lvl="1" indent="0">
              <a:buNone/>
            </a:pPr>
            <a:endParaRPr lang="en-US" dirty="0"/>
          </a:p>
          <a:p>
            <a:pPr>
              <a:buFont typeface="Arial" charset="0"/>
              <a:buChar char="•"/>
            </a:pPr>
            <a:endParaRPr lang="en-US" dirty="0"/>
          </a:p>
          <a:p>
            <a:pPr marL="457200" lvl="1" indent="0">
              <a:buNone/>
            </a:pPr>
            <a:r>
              <a:rPr lang="en-US" dirty="0"/>
              <a:t> </a:t>
            </a:r>
          </a:p>
          <a:p>
            <a:endParaRPr lang="en-US" dirty="0"/>
          </a:p>
          <a:p>
            <a:endParaRPr lang="en-US" dirty="0"/>
          </a:p>
        </p:txBody>
      </p:sp>
    </p:spTree>
    <p:extLst>
      <p:ext uri="{BB962C8B-B14F-4D97-AF65-F5344CB8AC3E}">
        <p14:creationId xmlns:p14="http://schemas.microsoft.com/office/powerpoint/2010/main" val="38937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Principles:  Pertinent Guidelines</a:t>
            </a:r>
          </a:p>
        </p:txBody>
      </p:sp>
      <p:sp>
        <p:nvSpPr>
          <p:cNvPr id="3" name="Content Placeholder 2"/>
          <p:cNvSpPr>
            <a:spLocks noGrp="1"/>
          </p:cNvSpPr>
          <p:nvPr>
            <p:ph idx="1"/>
          </p:nvPr>
        </p:nvSpPr>
        <p:spPr/>
        <p:txBody>
          <a:bodyPr>
            <a:normAutofit/>
          </a:bodyPr>
          <a:lstStyle/>
          <a:p>
            <a:pPr marL="0" indent="0">
              <a:buNone/>
            </a:pPr>
            <a:endParaRPr lang="en-US" dirty="0"/>
          </a:p>
          <a:p>
            <a:r>
              <a:rPr lang="en-US" u="sng" dirty="0"/>
              <a:t>Most Common Source</a:t>
            </a:r>
            <a:r>
              <a:rPr lang="en-US" dirty="0"/>
              <a:t>:  State law.</a:t>
            </a:r>
          </a:p>
          <a:p>
            <a:pPr marL="0" indent="0">
              <a:buNone/>
            </a:pPr>
            <a:endParaRPr lang="en-US" dirty="0"/>
          </a:p>
          <a:p>
            <a:r>
              <a:rPr lang="en-US" u="sng" dirty="0"/>
              <a:t>Possibly Relevant</a:t>
            </a:r>
            <a:r>
              <a:rPr lang="en-US" dirty="0"/>
              <a:t>:  Dealer Agreement and related documents.</a:t>
            </a:r>
          </a:p>
          <a:p>
            <a:pPr marL="457200" lvl="1" indent="0">
              <a:buNone/>
            </a:pPr>
            <a:endParaRPr lang="en-US" dirty="0"/>
          </a:p>
          <a:p>
            <a:endParaRPr lang="en-US" dirty="0"/>
          </a:p>
        </p:txBody>
      </p:sp>
    </p:spTree>
    <p:extLst>
      <p:ext uri="{BB962C8B-B14F-4D97-AF65-F5344CB8AC3E}">
        <p14:creationId xmlns:p14="http://schemas.microsoft.com/office/powerpoint/2010/main" val="7899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General Principles:  No Such Thing as a Free Lunch</a:t>
            </a:r>
          </a:p>
        </p:txBody>
      </p:sp>
      <p:sp>
        <p:nvSpPr>
          <p:cNvPr id="3" name="Content Placeholder 2"/>
          <p:cNvSpPr>
            <a:spLocks noGrp="1"/>
          </p:cNvSpPr>
          <p:nvPr>
            <p:ph idx="1"/>
          </p:nvPr>
        </p:nvSpPr>
        <p:spPr/>
        <p:txBody>
          <a:bodyPr>
            <a:normAutofit fontScale="40000" lnSpcReduction="20000"/>
          </a:bodyPr>
          <a:lstStyle/>
          <a:p>
            <a:pPr marL="0" indent="0">
              <a:buNone/>
            </a:pPr>
            <a:endParaRPr lang="en-US" sz="6400" dirty="0"/>
          </a:p>
          <a:p>
            <a:pPr marL="0" indent="0" algn="ctr">
              <a:buNone/>
            </a:pPr>
            <a:r>
              <a:rPr lang="en-US" sz="9800" b="1" dirty="0"/>
              <a:t>IF YOU REQUIRE WORK, YOU MUST PAY FOR IT.</a:t>
            </a:r>
          </a:p>
          <a:p>
            <a:pPr marL="0" indent="0">
              <a:buNone/>
            </a:pPr>
            <a:endParaRPr lang="en-US" sz="6400" dirty="0"/>
          </a:p>
          <a:p>
            <a:pPr lvl="1">
              <a:buFont typeface="Arial" charset="0"/>
              <a:buChar char="•"/>
            </a:pPr>
            <a:r>
              <a:rPr lang="en-US" sz="8000" dirty="0"/>
              <a:t>Example – Texas requires that a manufacturer or distributor must “fairly and adequately compensate its dealers for warranty work.”  Tex. Occ. Code § 2301.402(a).</a:t>
            </a:r>
          </a:p>
          <a:p>
            <a:pPr>
              <a:buFont typeface="Arial" charset="0"/>
              <a:buChar char="•"/>
            </a:pPr>
            <a:endParaRPr lang="en-US" sz="8000" dirty="0"/>
          </a:p>
          <a:p>
            <a:pPr lvl="1">
              <a:buFont typeface="Arial" charset="0"/>
              <a:buChar char="•"/>
            </a:pPr>
            <a:r>
              <a:rPr lang="en-US" sz="8000" dirty="0"/>
              <a:t>What does this mean?</a:t>
            </a:r>
          </a:p>
          <a:p>
            <a:pPr marL="0" indent="0">
              <a:buNone/>
            </a:pPr>
            <a:endParaRPr lang="en-US" sz="8000" dirty="0"/>
          </a:p>
          <a:p>
            <a:pPr marL="457200" lvl="1" indent="0">
              <a:buNone/>
            </a:pPr>
            <a:endParaRPr lang="en-US" sz="6400" dirty="0"/>
          </a:p>
          <a:p>
            <a:pPr lvl="1">
              <a:buFont typeface="Arial" charset="0"/>
              <a:buChar char="•"/>
            </a:pPr>
            <a:endParaRPr lang="en-US" sz="6400" dirty="0"/>
          </a:p>
          <a:p>
            <a:pPr lvl="2"/>
            <a:endParaRPr lang="en-US" dirty="0"/>
          </a:p>
          <a:p>
            <a:pPr lvl="2"/>
            <a:endParaRPr lang="en-US" dirty="0"/>
          </a:p>
          <a:p>
            <a:pPr lvl="2"/>
            <a:endParaRPr lang="en-US" dirty="0"/>
          </a:p>
          <a:p>
            <a:pPr lvl="2"/>
            <a:endParaRPr lang="en-US" dirty="0"/>
          </a:p>
          <a:p>
            <a:pPr lvl="2"/>
            <a:endParaRPr lang="en-US" dirty="0"/>
          </a:p>
          <a:p>
            <a:pPr lvl="2"/>
            <a:endParaRPr lang="en-US" dirty="0"/>
          </a:p>
          <a:p>
            <a:endParaRPr lang="en-US" dirty="0"/>
          </a:p>
        </p:txBody>
      </p:sp>
    </p:spTree>
    <p:extLst>
      <p:ext uri="{BB962C8B-B14F-4D97-AF65-F5344CB8AC3E}">
        <p14:creationId xmlns:p14="http://schemas.microsoft.com/office/powerpoint/2010/main" val="2685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1BE1-95D8-41F6-9D05-E52E3987B01A}"/>
              </a:ext>
            </a:extLst>
          </p:cNvPr>
          <p:cNvSpPr>
            <a:spLocks noGrp="1"/>
          </p:cNvSpPr>
          <p:nvPr>
            <p:ph type="title"/>
          </p:nvPr>
        </p:nvSpPr>
        <p:spPr>
          <a:xfrm>
            <a:off x="161925" y="160336"/>
            <a:ext cx="10972800" cy="1143000"/>
          </a:xfrm>
        </p:spPr>
        <p:txBody>
          <a:bodyPr/>
          <a:lstStyle/>
          <a:p>
            <a:r>
              <a:rPr lang="en-US" sz="4400" dirty="0"/>
              <a:t>General Principles:  Retail Rates	</a:t>
            </a:r>
            <a:endParaRPr lang="en-US" dirty="0"/>
          </a:p>
        </p:txBody>
      </p:sp>
      <p:sp>
        <p:nvSpPr>
          <p:cNvPr id="3" name="Content Placeholder 2">
            <a:extLst>
              <a:ext uri="{FF2B5EF4-FFF2-40B4-BE49-F238E27FC236}">
                <a16:creationId xmlns:a16="http://schemas.microsoft.com/office/drawing/2014/main" id="{076B890A-5422-431D-B942-4F3CFB4F095A}"/>
              </a:ext>
            </a:extLst>
          </p:cNvPr>
          <p:cNvSpPr>
            <a:spLocks noGrp="1"/>
          </p:cNvSpPr>
          <p:nvPr>
            <p:ph idx="1"/>
          </p:nvPr>
        </p:nvSpPr>
        <p:spPr/>
        <p:txBody>
          <a:bodyPr>
            <a:normAutofit fontScale="55000" lnSpcReduction="20000"/>
          </a:bodyPr>
          <a:lstStyle/>
          <a:p>
            <a:pPr lvl="1">
              <a:buFont typeface="Arial" charset="0"/>
              <a:buChar char="•"/>
            </a:pPr>
            <a:endParaRPr lang="en-US" sz="6000" dirty="0"/>
          </a:p>
          <a:p>
            <a:pPr lvl="1">
              <a:buFont typeface="Arial" charset="0"/>
              <a:buChar char="•"/>
            </a:pPr>
            <a:r>
              <a:rPr lang="en-US" sz="6000" dirty="0"/>
              <a:t>Rates are typically required to be “retail rates.” </a:t>
            </a:r>
          </a:p>
          <a:p>
            <a:pPr marL="457200" lvl="1" indent="0">
              <a:buNone/>
            </a:pPr>
            <a:endParaRPr lang="en-US" sz="6000" dirty="0"/>
          </a:p>
          <a:p>
            <a:pPr lvl="1">
              <a:buFont typeface="Arial" charset="0"/>
              <a:buChar char="•"/>
            </a:pPr>
            <a:r>
              <a:rPr lang="en-US" sz="6400" dirty="0"/>
              <a:t>Example –Tex. Occ. Code § 2301.402(b) (“may not pay or reimburse a dealer an amount of money for warranty work that is less than the amount the dealer charges a retail customer for similar nonwarranty work”)</a:t>
            </a:r>
            <a:endParaRPr lang="en-US" dirty="0"/>
          </a:p>
        </p:txBody>
      </p:sp>
      <p:sp>
        <p:nvSpPr>
          <p:cNvPr id="4" name="Slide Number Placeholder 3">
            <a:extLst>
              <a:ext uri="{FF2B5EF4-FFF2-40B4-BE49-F238E27FC236}">
                <a16:creationId xmlns:a16="http://schemas.microsoft.com/office/drawing/2014/main" id="{94760D44-E1CC-48B9-BD57-E5CBAF073468}"/>
              </a:ext>
            </a:extLst>
          </p:cNvPr>
          <p:cNvSpPr>
            <a:spLocks noGrp="1"/>
          </p:cNvSpPr>
          <p:nvPr>
            <p:ph type="sldNum" sz="quarter" idx="12"/>
          </p:nvPr>
        </p:nvSpPr>
        <p:spPr/>
        <p:txBody>
          <a:bodyPr/>
          <a:lstStyle/>
          <a:p>
            <a:fld id="{997B6B9C-D293-4459-B152-43B1FD4A486F}" type="slidenum">
              <a:rPr lang="en-US" smtClean="0"/>
              <a:t>9</a:t>
            </a:fld>
            <a:endParaRPr lang="en-US"/>
          </a:p>
        </p:txBody>
      </p:sp>
    </p:spTree>
    <p:extLst>
      <p:ext uri="{BB962C8B-B14F-4D97-AF65-F5344CB8AC3E}">
        <p14:creationId xmlns:p14="http://schemas.microsoft.com/office/powerpoint/2010/main" val="1538129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1202</Words>
  <Application>Microsoft Office PowerPoint</Application>
  <PresentationFormat>Widescreen</PresentationFormat>
  <Paragraphs>264</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Brewery Com Medium</vt:lpstr>
      <vt:lpstr>Calibri</vt:lpstr>
      <vt:lpstr>Fira Sans</vt:lpstr>
      <vt:lpstr>Helvetica Neue</vt:lpstr>
      <vt:lpstr>Times New Roman</vt:lpstr>
      <vt:lpstr>Office Theme</vt:lpstr>
      <vt:lpstr>PowerPoint Presentation</vt:lpstr>
      <vt:lpstr>Agenda</vt:lpstr>
      <vt:lpstr>PowerPoint Presentation</vt:lpstr>
      <vt:lpstr>Costs</vt:lpstr>
      <vt:lpstr>Rise of Third-Party Vendors</vt:lpstr>
      <vt:lpstr>General Principles:  Components</vt:lpstr>
      <vt:lpstr>General Principles:  Pertinent Guidelines</vt:lpstr>
      <vt:lpstr>General Principles:  No Such Thing as a Free Lunch</vt:lpstr>
      <vt:lpstr>General Principles:  Retail Rates </vt:lpstr>
      <vt:lpstr>General Principles:  Application Process</vt:lpstr>
      <vt:lpstr>Responding:  Establish Process</vt:lpstr>
      <vt:lpstr>Responding:  Benefits of Established Process</vt:lpstr>
      <vt:lpstr>Responding</vt:lpstr>
      <vt:lpstr>Responding:  Potential Grounds</vt:lpstr>
      <vt:lpstr>Case Study No. 1</vt:lpstr>
      <vt:lpstr>Case Study No. 1</vt:lpstr>
      <vt:lpstr>Case Study No. 1</vt:lpstr>
      <vt:lpstr>Case Study No. 2 </vt:lpstr>
      <vt:lpstr>Case Study No. 2 </vt:lpstr>
      <vt:lpstr>Case Study No. 2</vt:lpstr>
      <vt:lpstr>Evolution of State Laws Related to Reimbursements Rates</vt:lpstr>
      <vt:lpstr>Illinois (eff. January 1, 2022)</vt:lpstr>
      <vt:lpstr>Montana (eff. April 29, 2022)</vt:lpstr>
      <vt:lpstr>PowerPoint Presentation</vt:lpstr>
      <vt:lpstr>What Are OTAs?</vt:lpstr>
      <vt:lpstr>Are They Compensable?</vt:lpstr>
      <vt:lpstr>Virginia Law (eff. July 1, 2022)</vt:lpstr>
      <vt:lpstr>West Virginia Law (eff. June 10, 2022)</vt:lpstr>
      <vt:lpstr>Complementary Routine Maintenance Programs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keywords/>
  <cp:lastModifiedBy/>
  <cp:revision>1</cp:revision>
  <dcterms:modified xsi:type="dcterms:W3CDTF">2022-09-23T14:29:39Z</dcterms:modified>
  <cp:version/>
</cp:coreProperties>
</file>