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256" r:id="rId2"/>
    <p:sldId id="282" r:id="rId3"/>
    <p:sldId id="257" r:id="rId4"/>
    <p:sldId id="258" r:id="rId5"/>
    <p:sldId id="259" r:id="rId6"/>
    <p:sldId id="260" r:id="rId7"/>
    <p:sldId id="261" r:id="rId8"/>
    <p:sldId id="262" r:id="rId9"/>
    <p:sldId id="264" r:id="rId10"/>
    <p:sldId id="266" r:id="rId11"/>
    <p:sldId id="265" r:id="rId12"/>
    <p:sldId id="268" r:id="rId13"/>
    <p:sldId id="269" r:id="rId14"/>
    <p:sldId id="271" r:id="rId15"/>
    <p:sldId id="270" r:id="rId16"/>
    <p:sldId id="272" r:id="rId17"/>
    <p:sldId id="278" r:id="rId18"/>
    <p:sldId id="274" r:id="rId19"/>
    <p:sldId id="275" r:id="rId20"/>
    <p:sldId id="276" r:id="rId21"/>
    <p:sldId id="277" r:id="rId22"/>
    <p:sldId id="286" r:id="rId23"/>
    <p:sldId id="279" r:id="rId24"/>
    <p:sldId id="288" r:id="rId25"/>
    <p:sldId id="289" r:id="rId26"/>
    <p:sldId id="290" r:id="rId27"/>
    <p:sldId id="291" r:id="rId28"/>
    <p:sldId id="292" r:id="rId29"/>
    <p:sldId id="293" r:id="rId30"/>
    <p:sldId id="294" r:id="rId31"/>
    <p:sldId id="295" r:id="rId32"/>
    <p:sldId id="285" r:id="rId33"/>
    <p:sldId id="287" r:id="rId34"/>
    <p:sldId id="280" r:id="rId35"/>
    <p:sldId id="283"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988"/>
    <a:srgbClr val="475666"/>
    <a:srgbClr val="699BC6"/>
    <a:srgbClr val="1E304A"/>
    <a:srgbClr val="2941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3" d="100"/>
          <a:sy n="63" d="100"/>
        </p:scale>
        <p:origin x="80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20F7C-28D3-44CD-8192-E5D837803B90}"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79E33-2903-409B-B890-4ABD602AAEEA}" type="slidenum">
              <a:rPr lang="en-US" smtClean="0"/>
              <a:t>‹#›</a:t>
            </a:fld>
            <a:endParaRPr lang="en-US"/>
          </a:p>
        </p:txBody>
      </p:sp>
    </p:spTree>
    <p:extLst>
      <p:ext uri="{BB962C8B-B14F-4D97-AF65-F5344CB8AC3E}">
        <p14:creationId xmlns:p14="http://schemas.microsoft.com/office/powerpoint/2010/main" val="308423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0" name="Picture 59" descr="A picture containing way, scene, road, outdoor&#10;&#10;Description automatically generated">
            <a:extLst>
              <a:ext uri="{FF2B5EF4-FFF2-40B4-BE49-F238E27FC236}">
                <a16:creationId xmlns:a16="http://schemas.microsoft.com/office/drawing/2014/main" id="{B04BDA56-19CC-4284-8163-6301EF636335}"/>
              </a:ext>
            </a:extLst>
          </p:cNvPr>
          <p:cNvPicPr>
            <a:picLocks noChangeAspect="1"/>
          </p:cNvPicPr>
          <p:nvPr userDrawn="1"/>
        </p:nvPicPr>
        <p:blipFill>
          <a:blip r:embed="rId2"/>
          <a:stretch>
            <a:fillRect/>
          </a:stretch>
        </p:blipFill>
        <p:spPr>
          <a:xfrm>
            <a:off x="1089" y="0"/>
            <a:ext cx="12190911" cy="6858000"/>
          </a:xfrm>
          <a:prstGeom prst="rect">
            <a:avLst/>
          </a:prstGeom>
        </p:spPr>
      </p:pic>
      <p:sp>
        <p:nvSpPr>
          <p:cNvPr id="57" name="Rectangle 56">
            <a:extLst>
              <a:ext uri="{FF2B5EF4-FFF2-40B4-BE49-F238E27FC236}">
                <a16:creationId xmlns:a16="http://schemas.microsoft.com/office/drawing/2014/main" id="{FDF448A2-C3DA-4F8D-AE6F-28FE877142FE}"/>
              </a:ext>
            </a:extLst>
          </p:cNvPr>
          <p:cNvSpPr/>
          <p:nvPr userDrawn="1"/>
        </p:nvSpPr>
        <p:spPr>
          <a:xfrm>
            <a:off x="0" y="0"/>
            <a:ext cx="12192000" cy="68580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5180AA-7BFC-44DB-9E00-6513FE266301}"/>
              </a:ext>
            </a:extLst>
          </p:cNvPr>
          <p:cNvSpPr/>
          <p:nvPr userDrawn="1"/>
        </p:nvSpPr>
        <p:spPr>
          <a:xfrm>
            <a:off x="6237839" y="0"/>
            <a:ext cx="5954162" cy="763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11A75D6-DDFE-4D8B-82F3-A547027C12E8}"/>
              </a:ext>
            </a:extLst>
          </p:cNvPr>
          <p:cNvPicPr>
            <a:picLocks noChangeAspect="1"/>
          </p:cNvPicPr>
          <p:nvPr userDrawn="1"/>
        </p:nvPicPr>
        <p:blipFill>
          <a:blip r:embed="rId3"/>
          <a:stretch>
            <a:fillRect/>
          </a:stretch>
        </p:blipFill>
        <p:spPr>
          <a:xfrm>
            <a:off x="0" y="0"/>
            <a:ext cx="10494303" cy="6858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F274C0B-F240-45E2-8047-548F7DDB4F76}"/>
              </a:ext>
            </a:extLst>
          </p:cNvPr>
          <p:cNvSpPr>
            <a:spLocks noGrp="1"/>
          </p:cNvSpPr>
          <p:nvPr>
            <p:ph type="ctrTitle"/>
          </p:nvPr>
        </p:nvSpPr>
        <p:spPr>
          <a:xfrm>
            <a:off x="0" y="2790333"/>
            <a:ext cx="8842342" cy="1329180"/>
          </a:xfrm>
        </p:spPr>
        <p:txBody>
          <a:bodyPr anchor="ctr" anchorCtr="0">
            <a:normAutofit/>
          </a:bodyPr>
          <a:lstStyle>
            <a:lvl1pPr algn="ctr">
              <a:defRPr sz="4800">
                <a:effectLst>
                  <a:outerShdw blurRad="38100" dist="38100" dir="2700000" algn="tl">
                    <a:srgbClr val="000000">
                      <a:alpha val="43137"/>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8184483A-2FFB-4D6C-9CBA-D8A98609F4B1}"/>
              </a:ext>
            </a:extLst>
          </p:cNvPr>
          <p:cNvSpPr>
            <a:spLocks noGrp="1"/>
          </p:cNvSpPr>
          <p:nvPr>
            <p:ph type="subTitle" idx="1"/>
          </p:nvPr>
        </p:nvSpPr>
        <p:spPr>
          <a:xfrm>
            <a:off x="4892510" y="4675695"/>
            <a:ext cx="7299490" cy="1489435"/>
          </a:xfrm>
        </p:spPr>
        <p:txBody>
          <a:bodyPr/>
          <a:lstStyle>
            <a:lvl1pPr marL="0" indent="0" algn="ctr">
              <a:buNone/>
              <a:defRPr sz="24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49F6CF2-C480-4E7E-9003-0127B3FDC986}"/>
              </a:ext>
            </a:extLst>
          </p:cNvPr>
          <p:cNvSpPr>
            <a:spLocks noGrp="1"/>
          </p:cNvSpPr>
          <p:nvPr>
            <p:ph type="sldNum" sz="quarter" idx="12"/>
          </p:nvPr>
        </p:nvSpPr>
        <p:spPr>
          <a:xfrm>
            <a:off x="5530536" y="6627137"/>
            <a:ext cx="1130929" cy="230863"/>
          </a:xfrm>
          <a:prstGeom prst="rect">
            <a:avLst/>
          </a:prstGeom>
        </p:spPr>
        <p:txBody>
          <a:bodyPr/>
          <a:lstStyle>
            <a:lvl1pPr algn="ctr">
              <a:defRPr sz="1100">
                <a:solidFill>
                  <a:schemeClr val="bg1"/>
                </a:solidFill>
              </a:defRPr>
            </a:lvl1pPr>
          </a:lstStyle>
          <a:p>
            <a:fld id="{57B228D8-E3C4-4D8C-A2CF-3AEF846A71C2}" type="slidenum">
              <a:rPr lang="en-US" smtClean="0"/>
              <a:pPr/>
              <a:t>‹#›</a:t>
            </a:fld>
            <a:endParaRPr lang="en-US"/>
          </a:p>
        </p:txBody>
      </p:sp>
      <p:sp>
        <p:nvSpPr>
          <p:cNvPr id="5" name="TextBox 4">
            <a:extLst>
              <a:ext uri="{FF2B5EF4-FFF2-40B4-BE49-F238E27FC236}">
                <a16:creationId xmlns:a16="http://schemas.microsoft.com/office/drawing/2014/main" id="{DABE3946-18B0-4C49-8446-33CB1CBD902C}"/>
              </a:ext>
            </a:extLst>
          </p:cNvPr>
          <p:cNvSpPr txBox="1"/>
          <p:nvPr userDrawn="1"/>
        </p:nvSpPr>
        <p:spPr>
          <a:xfrm>
            <a:off x="8316685" y="197063"/>
            <a:ext cx="4032069" cy="369332"/>
          </a:xfrm>
          <a:prstGeom prst="rect">
            <a:avLst/>
          </a:prstGeom>
          <a:noFill/>
        </p:spPr>
        <p:txBody>
          <a:bodyPr wrap="square" rtlCol="0">
            <a:spAutoFit/>
          </a:bodyPr>
          <a:lstStyle/>
          <a:p>
            <a:r>
              <a:rPr lang="en-US" dirty="0"/>
              <a:t>Fall Workshop—September 21-24, 2022</a:t>
            </a:r>
          </a:p>
        </p:txBody>
      </p:sp>
      <p:pic>
        <p:nvPicPr>
          <p:cNvPr id="7" name="Picture 6">
            <a:extLst>
              <a:ext uri="{FF2B5EF4-FFF2-40B4-BE49-F238E27FC236}">
                <a16:creationId xmlns:a16="http://schemas.microsoft.com/office/drawing/2014/main" id="{63872D3F-C119-4BFC-A453-08B6BD6F75B2}"/>
              </a:ext>
            </a:extLst>
          </p:cNvPr>
          <p:cNvPicPr>
            <a:picLocks noChangeAspect="1"/>
          </p:cNvPicPr>
          <p:nvPr userDrawn="1"/>
        </p:nvPicPr>
        <p:blipFill>
          <a:blip r:embed="rId4"/>
          <a:stretch>
            <a:fillRect/>
          </a:stretch>
        </p:blipFill>
        <p:spPr>
          <a:xfrm>
            <a:off x="7231502" y="51846"/>
            <a:ext cx="1085182" cy="701101"/>
          </a:xfrm>
          <a:prstGeom prst="rect">
            <a:avLst/>
          </a:prstGeom>
        </p:spPr>
      </p:pic>
    </p:spTree>
    <p:extLst>
      <p:ext uri="{BB962C8B-B14F-4D97-AF65-F5344CB8AC3E}">
        <p14:creationId xmlns:p14="http://schemas.microsoft.com/office/powerpoint/2010/main" val="9838930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descr="A busy highway at night&#10;&#10;Description automatically generated with low confidence">
            <a:extLst>
              <a:ext uri="{FF2B5EF4-FFF2-40B4-BE49-F238E27FC236}">
                <a16:creationId xmlns:a16="http://schemas.microsoft.com/office/drawing/2014/main" id="{C25279A5-EE67-4EE9-8435-3B04BEEB6ECF}"/>
              </a:ext>
            </a:extLst>
          </p:cNvPr>
          <p:cNvPicPr>
            <a:picLocks noChangeAspect="1"/>
          </p:cNvPicPr>
          <p:nvPr userDrawn="1"/>
        </p:nvPicPr>
        <p:blipFill>
          <a:blip r:embed="rId2"/>
          <a:stretch>
            <a:fillRect/>
          </a:stretch>
        </p:blipFill>
        <p:spPr>
          <a:xfrm>
            <a:off x="544" y="0"/>
            <a:ext cx="12190911" cy="6858000"/>
          </a:xfrm>
          <a:prstGeom prst="rect">
            <a:avLst/>
          </a:prstGeom>
        </p:spPr>
      </p:pic>
      <p:sp>
        <p:nvSpPr>
          <p:cNvPr id="57" name="Rectangle 56">
            <a:extLst>
              <a:ext uri="{FF2B5EF4-FFF2-40B4-BE49-F238E27FC236}">
                <a16:creationId xmlns:a16="http://schemas.microsoft.com/office/drawing/2014/main" id="{FDF448A2-C3DA-4F8D-AE6F-28FE877142FE}"/>
              </a:ext>
            </a:extLst>
          </p:cNvPr>
          <p:cNvSpPr/>
          <p:nvPr userDrawn="1"/>
        </p:nvSpPr>
        <p:spPr>
          <a:xfrm>
            <a:off x="0" y="0"/>
            <a:ext cx="12192000" cy="6858000"/>
          </a:xfrm>
          <a:prstGeom prst="rect">
            <a:avLst/>
          </a:prstGeom>
          <a:solidFill>
            <a:srgbClr val="1E30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11A75D6-DDFE-4D8B-82F3-A547027C12E8}"/>
              </a:ext>
            </a:extLst>
          </p:cNvPr>
          <p:cNvPicPr>
            <a:picLocks noChangeAspect="1"/>
          </p:cNvPicPr>
          <p:nvPr userDrawn="1"/>
        </p:nvPicPr>
        <p:blipFill>
          <a:blip r:embed="rId3"/>
          <a:stretch>
            <a:fillRect/>
          </a:stretch>
        </p:blipFill>
        <p:spPr>
          <a:xfrm>
            <a:off x="0" y="0"/>
            <a:ext cx="10494303" cy="6858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F274C0B-F240-45E2-8047-548F7DDB4F76}"/>
              </a:ext>
            </a:extLst>
          </p:cNvPr>
          <p:cNvSpPr>
            <a:spLocks noGrp="1"/>
          </p:cNvSpPr>
          <p:nvPr>
            <p:ph type="ctrTitle"/>
          </p:nvPr>
        </p:nvSpPr>
        <p:spPr>
          <a:xfrm>
            <a:off x="0" y="2790333"/>
            <a:ext cx="8842342" cy="1329180"/>
          </a:xfrm>
        </p:spPr>
        <p:txBody>
          <a:bodyPr anchor="ctr" anchorCtr="0">
            <a:normAutofit/>
          </a:bodyPr>
          <a:lstStyle>
            <a:lvl1pPr algn="ctr">
              <a:defRPr sz="4800">
                <a:effectLst>
                  <a:outerShdw blurRad="38100" dist="38100" dir="2700000" algn="tl">
                    <a:srgbClr val="000000">
                      <a:alpha val="43137"/>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8184483A-2FFB-4D6C-9CBA-D8A98609F4B1}"/>
              </a:ext>
            </a:extLst>
          </p:cNvPr>
          <p:cNvSpPr>
            <a:spLocks noGrp="1"/>
          </p:cNvSpPr>
          <p:nvPr>
            <p:ph type="subTitle" idx="1"/>
          </p:nvPr>
        </p:nvSpPr>
        <p:spPr>
          <a:xfrm>
            <a:off x="4892510" y="4675695"/>
            <a:ext cx="7299490" cy="1489435"/>
          </a:xfrm>
        </p:spPr>
        <p:txBody>
          <a:bodyPr/>
          <a:lstStyle>
            <a:lvl1pPr marL="0" indent="0" algn="ctr">
              <a:buNone/>
              <a:defRPr sz="24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49F6CF2-C480-4E7E-9003-0127B3FDC986}"/>
              </a:ext>
            </a:extLst>
          </p:cNvPr>
          <p:cNvSpPr>
            <a:spLocks noGrp="1"/>
          </p:cNvSpPr>
          <p:nvPr>
            <p:ph type="sldNum" sz="quarter" idx="12"/>
          </p:nvPr>
        </p:nvSpPr>
        <p:spPr>
          <a:xfrm>
            <a:off x="5530536" y="6627137"/>
            <a:ext cx="1130929" cy="230863"/>
          </a:xfrm>
          <a:prstGeom prst="rect">
            <a:avLst/>
          </a:prstGeom>
        </p:spPr>
        <p:txBody>
          <a:bodyPr/>
          <a:lstStyle>
            <a:lvl1pPr algn="ctr">
              <a:defRPr sz="1100">
                <a:solidFill>
                  <a:schemeClr val="bg1"/>
                </a:solidFill>
              </a:defRPr>
            </a:lvl1pPr>
          </a:lstStyle>
          <a:p>
            <a:fld id="{57B228D8-E3C4-4D8C-A2CF-3AEF846A71C2}" type="slidenum">
              <a:rPr lang="en-US" smtClean="0"/>
              <a:pPr/>
              <a:t>‹#›</a:t>
            </a:fld>
            <a:endParaRPr lang="en-US"/>
          </a:p>
        </p:txBody>
      </p:sp>
    </p:spTree>
    <p:extLst>
      <p:ext uri="{BB962C8B-B14F-4D97-AF65-F5344CB8AC3E}">
        <p14:creationId xmlns:p14="http://schemas.microsoft.com/office/powerpoint/2010/main" val="40278953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B929-1B24-4648-9CE4-64DB365D66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F240548-323F-4F3C-BC26-C3FD63B0474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38D47A14-B4DE-456C-B5AA-405E0DCDAE7F}"/>
              </a:ext>
            </a:extLst>
          </p:cNvPr>
          <p:cNvSpPr>
            <a:spLocks noGrp="1"/>
          </p:cNvSpPr>
          <p:nvPr>
            <p:ph type="sldNum" sz="quarter" idx="4"/>
          </p:nvPr>
        </p:nvSpPr>
        <p:spPr>
          <a:xfrm>
            <a:off x="5530536" y="6627137"/>
            <a:ext cx="1130929" cy="230863"/>
          </a:xfrm>
          <a:prstGeom prst="rect">
            <a:avLst/>
          </a:prstGeom>
        </p:spPr>
        <p:txBody>
          <a:bodyPr/>
          <a:lstStyle>
            <a:lvl1pPr algn="ctr">
              <a:defRPr sz="1100">
                <a:solidFill>
                  <a:schemeClr val="bg1"/>
                </a:solidFill>
              </a:defRPr>
            </a:lvl1pPr>
          </a:lstStyle>
          <a:p>
            <a:fld id="{57B228D8-E3C4-4D8C-A2CF-3AEF846A71C2}" type="slidenum">
              <a:rPr lang="en-US" smtClean="0"/>
              <a:pPr/>
              <a:t>‹#›</a:t>
            </a:fld>
            <a:endParaRPr lang="en-US"/>
          </a:p>
        </p:txBody>
      </p:sp>
    </p:spTree>
    <p:extLst>
      <p:ext uri="{BB962C8B-B14F-4D97-AF65-F5344CB8AC3E}">
        <p14:creationId xmlns:p14="http://schemas.microsoft.com/office/powerpoint/2010/main" val="26221987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0AA8-60E3-4303-846D-8EAC8D348D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474286-350F-4048-8F9E-8B9F5D6D8C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C52204C-A42C-4D08-A4A5-C1507841BCC9}"/>
              </a:ext>
            </a:extLst>
          </p:cNvPr>
          <p:cNvSpPr>
            <a:spLocks noGrp="1"/>
          </p:cNvSpPr>
          <p:nvPr>
            <p:ph type="sldNum" sz="quarter" idx="4"/>
          </p:nvPr>
        </p:nvSpPr>
        <p:spPr>
          <a:xfrm>
            <a:off x="5530536" y="6627137"/>
            <a:ext cx="1130929" cy="230863"/>
          </a:xfrm>
          <a:prstGeom prst="rect">
            <a:avLst/>
          </a:prstGeom>
        </p:spPr>
        <p:txBody>
          <a:bodyPr/>
          <a:lstStyle>
            <a:lvl1pPr algn="ctr">
              <a:defRPr sz="1100">
                <a:solidFill>
                  <a:schemeClr val="bg1"/>
                </a:solidFill>
              </a:defRPr>
            </a:lvl1pPr>
          </a:lstStyle>
          <a:p>
            <a:fld id="{57B228D8-E3C4-4D8C-A2CF-3AEF846A71C2}" type="slidenum">
              <a:rPr lang="en-US" smtClean="0"/>
              <a:pPr/>
              <a:t>‹#›</a:t>
            </a:fld>
            <a:endParaRPr lang="en-US"/>
          </a:p>
        </p:txBody>
      </p:sp>
    </p:spTree>
    <p:extLst>
      <p:ext uri="{BB962C8B-B14F-4D97-AF65-F5344CB8AC3E}">
        <p14:creationId xmlns:p14="http://schemas.microsoft.com/office/powerpoint/2010/main" val="25639783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C968-38DF-4DA3-99FA-D3FC22AD192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243F3A-FF99-4C71-91CA-934E717310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A112A-F9CC-4E3B-8714-8092F27197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FCEFE207-0634-4AFC-B092-2BA7BFDD5C65}"/>
              </a:ext>
            </a:extLst>
          </p:cNvPr>
          <p:cNvSpPr>
            <a:spLocks noGrp="1"/>
          </p:cNvSpPr>
          <p:nvPr>
            <p:ph type="sldNum" sz="quarter" idx="4"/>
          </p:nvPr>
        </p:nvSpPr>
        <p:spPr>
          <a:xfrm>
            <a:off x="5530536" y="6627137"/>
            <a:ext cx="1130929" cy="230863"/>
          </a:xfrm>
          <a:prstGeom prst="rect">
            <a:avLst/>
          </a:prstGeom>
        </p:spPr>
        <p:txBody>
          <a:bodyPr/>
          <a:lstStyle>
            <a:lvl1pPr algn="ctr">
              <a:defRPr sz="1100">
                <a:solidFill>
                  <a:schemeClr val="bg1"/>
                </a:solidFill>
              </a:defRPr>
            </a:lvl1pPr>
          </a:lstStyle>
          <a:p>
            <a:fld id="{57B228D8-E3C4-4D8C-A2CF-3AEF846A71C2}" type="slidenum">
              <a:rPr lang="en-US" smtClean="0"/>
              <a:pPr/>
              <a:t>‹#›</a:t>
            </a:fld>
            <a:endParaRPr lang="en-US"/>
          </a:p>
        </p:txBody>
      </p:sp>
    </p:spTree>
    <p:extLst>
      <p:ext uri="{BB962C8B-B14F-4D97-AF65-F5344CB8AC3E}">
        <p14:creationId xmlns:p14="http://schemas.microsoft.com/office/powerpoint/2010/main" val="23932217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4D3E-9F26-4028-B71E-47F18B426F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4CFF1-26EC-4297-BBEA-90AFDCF27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41D2C-EC11-4282-AC2E-B5A3BF21C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377D0-7165-46CE-BF58-F1363C1FB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B9B0CD-9244-4E9A-AEF8-F9A9BB4355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6847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6714-A9CE-4AEC-B58D-24ED217B648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9BDECAA-B42A-4F44-8A1B-AC0337D5B10E}"/>
              </a:ext>
            </a:extLst>
          </p:cNvPr>
          <p:cNvSpPr>
            <a:spLocks noGrp="1"/>
          </p:cNvSpPr>
          <p:nvPr>
            <p:ph type="sldNum" sz="quarter" idx="4"/>
          </p:nvPr>
        </p:nvSpPr>
        <p:spPr>
          <a:xfrm>
            <a:off x="5530536" y="6627137"/>
            <a:ext cx="1130929" cy="230863"/>
          </a:xfrm>
          <a:prstGeom prst="rect">
            <a:avLst/>
          </a:prstGeom>
        </p:spPr>
        <p:txBody>
          <a:bodyPr/>
          <a:lstStyle>
            <a:lvl1pPr algn="ctr">
              <a:defRPr sz="1100">
                <a:solidFill>
                  <a:schemeClr val="bg1"/>
                </a:solidFill>
              </a:defRPr>
            </a:lvl1pPr>
          </a:lstStyle>
          <a:p>
            <a:fld id="{57B228D8-E3C4-4D8C-A2CF-3AEF846A71C2}" type="slidenum">
              <a:rPr lang="en-US" smtClean="0"/>
              <a:pPr/>
              <a:t>‹#›</a:t>
            </a:fld>
            <a:endParaRPr lang="en-US"/>
          </a:p>
        </p:txBody>
      </p:sp>
    </p:spTree>
    <p:extLst>
      <p:ext uri="{BB962C8B-B14F-4D97-AF65-F5344CB8AC3E}">
        <p14:creationId xmlns:p14="http://schemas.microsoft.com/office/powerpoint/2010/main" val="41405646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C0A8204-E44A-4B26-B0A8-FB53856286EE}"/>
              </a:ext>
            </a:extLst>
          </p:cNvPr>
          <p:cNvSpPr>
            <a:spLocks noGrp="1"/>
          </p:cNvSpPr>
          <p:nvPr>
            <p:ph type="sldNum" sz="quarter" idx="4"/>
          </p:nvPr>
        </p:nvSpPr>
        <p:spPr>
          <a:xfrm>
            <a:off x="5530536" y="6627137"/>
            <a:ext cx="1130929" cy="230863"/>
          </a:xfrm>
          <a:prstGeom prst="rect">
            <a:avLst/>
          </a:prstGeom>
        </p:spPr>
        <p:txBody>
          <a:bodyPr/>
          <a:lstStyle>
            <a:lvl1pPr algn="ctr">
              <a:defRPr sz="1100">
                <a:solidFill>
                  <a:schemeClr val="bg1"/>
                </a:solidFill>
              </a:defRPr>
            </a:lvl1pPr>
          </a:lstStyle>
          <a:p>
            <a:fld id="{57B228D8-E3C4-4D8C-A2CF-3AEF846A71C2}" type="slidenum">
              <a:rPr lang="en-US" smtClean="0"/>
              <a:pPr/>
              <a:t>‹#›</a:t>
            </a:fld>
            <a:endParaRPr lang="en-US"/>
          </a:p>
        </p:txBody>
      </p:sp>
    </p:spTree>
    <p:extLst>
      <p:ext uri="{BB962C8B-B14F-4D97-AF65-F5344CB8AC3E}">
        <p14:creationId xmlns:p14="http://schemas.microsoft.com/office/powerpoint/2010/main" val="31719428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86FC98-050C-433C-97FB-2CD3CDC468EB}"/>
              </a:ext>
            </a:extLst>
          </p:cNvPr>
          <p:cNvPicPr>
            <a:picLocks noChangeAspect="1"/>
          </p:cNvPicPr>
          <p:nvPr userDrawn="1"/>
        </p:nvPicPr>
        <p:blipFill>
          <a:blip r:embed="rId10"/>
          <a:stretch>
            <a:fillRect/>
          </a:stretch>
        </p:blipFill>
        <p:spPr>
          <a:xfrm>
            <a:off x="2643" y="0"/>
            <a:ext cx="12186714" cy="6858000"/>
          </a:xfrm>
          <a:prstGeom prst="rect">
            <a:avLst/>
          </a:prstGeom>
        </p:spPr>
      </p:pic>
      <p:sp>
        <p:nvSpPr>
          <p:cNvPr id="2" name="Title Placeholder 1">
            <a:extLst>
              <a:ext uri="{FF2B5EF4-FFF2-40B4-BE49-F238E27FC236}">
                <a16:creationId xmlns:a16="http://schemas.microsoft.com/office/drawing/2014/main" id="{581C32F4-70D9-4A40-9350-BAF9E9B819F7}"/>
              </a:ext>
            </a:extLst>
          </p:cNvPr>
          <p:cNvSpPr>
            <a:spLocks noGrp="1"/>
          </p:cNvSpPr>
          <p:nvPr>
            <p:ph type="title"/>
          </p:nvPr>
        </p:nvSpPr>
        <p:spPr>
          <a:xfrm>
            <a:off x="2218098" y="226337"/>
            <a:ext cx="8501205" cy="9868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F250DD-033A-4577-95FE-09AC98CFF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7DE23014-F6C3-471C-A0B6-20460C58376C}"/>
              </a:ext>
            </a:extLst>
          </p:cNvPr>
          <p:cNvSpPr>
            <a:spLocks noGrp="1"/>
          </p:cNvSpPr>
          <p:nvPr>
            <p:ph type="sldNum" sz="quarter" idx="4"/>
          </p:nvPr>
        </p:nvSpPr>
        <p:spPr>
          <a:xfrm>
            <a:off x="5530536" y="6627137"/>
            <a:ext cx="1130929" cy="230863"/>
          </a:xfrm>
          <a:prstGeom prst="rect">
            <a:avLst/>
          </a:prstGeom>
        </p:spPr>
        <p:txBody>
          <a:bodyPr/>
          <a:lstStyle>
            <a:lvl1pPr algn="ctr">
              <a:defRPr sz="1100">
                <a:solidFill>
                  <a:schemeClr val="bg1"/>
                </a:solidFill>
              </a:defRPr>
            </a:lvl1pPr>
          </a:lstStyle>
          <a:p>
            <a:fld id="{57B228D8-E3C4-4D8C-A2CF-3AEF846A71C2}" type="slidenum">
              <a:rPr lang="en-US" smtClean="0"/>
              <a:pPr/>
              <a:t>‹#›</a:t>
            </a:fld>
            <a:endParaRPr lang="en-US"/>
          </a:p>
        </p:txBody>
      </p:sp>
      <p:sp>
        <p:nvSpPr>
          <p:cNvPr id="17" name="Freeform 5">
            <a:extLst>
              <a:ext uri="{FF2B5EF4-FFF2-40B4-BE49-F238E27FC236}">
                <a16:creationId xmlns:a16="http://schemas.microsoft.com/office/drawing/2014/main" id="{FC64AFC4-9761-4D1A-A4DA-0BA38D875A04}"/>
              </a:ext>
            </a:extLst>
          </p:cNvPr>
          <p:cNvSpPr>
            <a:spLocks noEditPoints="1"/>
          </p:cNvSpPr>
          <p:nvPr userDrawn="1"/>
        </p:nvSpPr>
        <p:spPr bwMode="auto">
          <a:xfrm>
            <a:off x="126748" y="315577"/>
            <a:ext cx="2091350" cy="782435"/>
          </a:xfrm>
          <a:custGeom>
            <a:avLst/>
            <a:gdLst>
              <a:gd name="T0" fmla="*/ 525 w 1731"/>
              <a:gd name="T1" fmla="*/ 205 h 647"/>
              <a:gd name="T2" fmla="*/ 954 w 1731"/>
              <a:gd name="T3" fmla="*/ 231 h 647"/>
              <a:gd name="T4" fmla="*/ 1369 w 1731"/>
              <a:gd name="T5" fmla="*/ 137 h 647"/>
              <a:gd name="T6" fmla="*/ 1217 w 1731"/>
              <a:gd name="T7" fmla="*/ 59 h 647"/>
              <a:gd name="T8" fmla="*/ 1053 w 1731"/>
              <a:gd name="T9" fmla="*/ 182 h 647"/>
              <a:gd name="T10" fmla="*/ 1101 w 1731"/>
              <a:gd name="T11" fmla="*/ 81 h 647"/>
              <a:gd name="T12" fmla="*/ 801 w 1731"/>
              <a:gd name="T13" fmla="*/ 68 h 647"/>
              <a:gd name="T14" fmla="*/ 147 w 1731"/>
              <a:gd name="T15" fmla="*/ 597 h 647"/>
              <a:gd name="T16" fmla="*/ 3 w 1731"/>
              <a:gd name="T17" fmla="*/ 486 h 647"/>
              <a:gd name="T18" fmla="*/ 312 w 1731"/>
              <a:gd name="T19" fmla="*/ 214 h 647"/>
              <a:gd name="T20" fmla="*/ 523 w 1731"/>
              <a:gd name="T21" fmla="*/ 153 h 647"/>
              <a:gd name="T22" fmla="*/ 1447 w 1731"/>
              <a:gd name="T23" fmla="*/ 54 h 647"/>
              <a:gd name="T24" fmla="*/ 1731 w 1731"/>
              <a:gd name="T25" fmla="*/ 237 h 647"/>
              <a:gd name="T26" fmla="*/ 1582 w 1731"/>
              <a:gd name="T27" fmla="*/ 181 h 647"/>
              <a:gd name="T28" fmla="*/ 1425 w 1731"/>
              <a:gd name="T29" fmla="*/ 414 h 647"/>
              <a:gd name="T30" fmla="*/ 1325 w 1731"/>
              <a:gd name="T31" fmla="*/ 421 h 647"/>
              <a:gd name="T32" fmla="*/ 1550 w 1731"/>
              <a:gd name="T33" fmla="*/ 132 h 647"/>
              <a:gd name="T34" fmla="*/ 1230 w 1731"/>
              <a:gd name="T35" fmla="*/ 229 h 647"/>
              <a:gd name="T36" fmla="*/ 736 w 1731"/>
              <a:gd name="T37" fmla="*/ 293 h 647"/>
              <a:gd name="T38" fmla="*/ 571 w 1731"/>
              <a:gd name="T39" fmla="*/ 480 h 647"/>
              <a:gd name="T40" fmla="*/ 741 w 1731"/>
              <a:gd name="T41" fmla="*/ 239 h 647"/>
              <a:gd name="T42" fmla="*/ 228 w 1731"/>
              <a:gd name="T43" fmla="*/ 269 h 647"/>
              <a:gd name="T44" fmla="*/ 77 w 1731"/>
              <a:gd name="T45" fmla="*/ 471 h 647"/>
              <a:gd name="T46" fmla="*/ 622 w 1731"/>
              <a:gd name="T47" fmla="*/ 478 h 647"/>
              <a:gd name="T48" fmla="*/ 659 w 1731"/>
              <a:gd name="T49" fmla="*/ 526 h 647"/>
              <a:gd name="T50" fmla="*/ 736 w 1731"/>
              <a:gd name="T51" fmla="*/ 498 h 647"/>
              <a:gd name="T52" fmla="*/ 1006 w 1731"/>
              <a:gd name="T53" fmla="*/ 314 h 647"/>
              <a:gd name="T54" fmla="*/ 799 w 1731"/>
              <a:gd name="T55" fmla="*/ 575 h 647"/>
              <a:gd name="T56" fmla="*/ 496 w 1731"/>
              <a:gd name="T57" fmla="*/ 630 h 647"/>
              <a:gd name="T58" fmla="*/ 578 w 1731"/>
              <a:gd name="T59" fmla="*/ 553 h 647"/>
              <a:gd name="T60" fmla="*/ 177 w 1731"/>
              <a:gd name="T61" fmla="*/ 527 h 647"/>
              <a:gd name="T62" fmla="*/ 147 w 1731"/>
              <a:gd name="T63" fmla="*/ 59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1" h="647">
                <a:moveTo>
                  <a:pt x="489" y="193"/>
                </a:moveTo>
                <a:cubicBezTo>
                  <a:pt x="500" y="205"/>
                  <a:pt x="513" y="203"/>
                  <a:pt x="525" y="205"/>
                </a:cubicBezTo>
                <a:cubicBezTo>
                  <a:pt x="611" y="220"/>
                  <a:pt x="699" y="223"/>
                  <a:pt x="787" y="221"/>
                </a:cubicBezTo>
                <a:cubicBezTo>
                  <a:pt x="842" y="220"/>
                  <a:pt x="899" y="219"/>
                  <a:pt x="954" y="231"/>
                </a:cubicBezTo>
                <a:cubicBezTo>
                  <a:pt x="1024" y="248"/>
                  <a:pt x="1090" y="244"/>
                  <a:pt x="1156" y="215"/>
                </a:cubicBezTo>
                <a:cubicBezTo>
                  <a:pt x="1225" y="184"/>
                  <a:pt x="1296" y="159"/>
                  <a:pt x="1369" y="137"/>
                </a:cubicBezTo>
                <a:cubicBezTo>
                  <a:pt x="1389" y="131"/>
                  <a:pt x="1409" y="127"/>
                  <a:pt x="1430" y="122"/>
                </a:cubicBezTo>
                <a:cubicBezTo>
                  <a:pt x="1362" y="83"/>
                  <a:pt x="1292" y="62"/>
                  <a:pt x="1217" y="59"/>
                </a:cubicBezTo>
                <a:cubicBezTo>
                  <a:pt x="1179" y="57"/>
                  <a:pt x="1146" y="71"/>
                  <a:pt x="1121" y="101"/>
                </a:cubicBezTo>
                <a:cubicBezTo>
                  <a:pt x="1098" y="128"/>
                  <a:pt x="1076" y="156"/>
                  <a:pt x="1053" y="182"/>
                </a:cubicBezTo>
                <a:cubicBezTo>
                  <a:pt x="1032" y="207"/>
                  <a:pt x="1006" y="223"/>
                  <a:pt x="963" y="222"/>
                </a:cubicBezTo>
                <a:cubicBezTo>
                  <a:pt x="1031" y="189"/>
                  <a:pt x="1059" y="129"/>
                  <a:pt x="1101" y="81"/>
                </a:cubicBezTo>
                <a:cubicBezTo>
                  <a:pt x="1118" y="62"/>
                  <a:pt x="1105" y="60"/>
                  <a:pt x="1089" y="60"/>
                </a:cubicBezTo>
                <a:cubicBezTo>
                  <a:pt x="993" y="58"/>
                  <a:pt x="896" y="54"/>
                  <a:pt x="801" y="68"/>
                </a:cubicBezTo>
                <a:cubicBezTo>
                  <a:pt x="687" y="83"/>
                  <a:pt x="586" y="133"/>
                  <a:pt x="489" y="193"/>
                </a:cubicBezTo>
                <a:moveTo>
                  <a:pt x="147" y="597"/>
                </a:moveTo>
                <a:cubicBezTo>
                  <a:pt x="132" y="605"/>
                  <a:pt x="101" y="598"/>
                  <a:pt x="90" y="597"/>
                </a:cubicBezTo>
                <a:cubicBezTo>
                  <a:pt x="0" y="590"/>
                  <a:pt x="6" y="576"/>
                  <a:pt x="3" y="486"/>
                </a:cubicBezTo>
                <a:cubicBezTo>
                  <a:pt x="3" y="477"/>
                  <a:pt x="4" y="468"/>
                  <a:pt x="8" y="461"/>
                </a:cubicBezTo>
                <a:cubicBezTo>
                  <a:pt x="70" y="331"/>
                  <a:pt x="167" y="243"/>
                  <a:pt x="312" y="214"/>
                </a:cubicBezTo>
                <a:cubicBezTo>
                  <a:pt x="339" y="209"/>
                  <a:pt x="365" y="200"/>
                  <a:pt x="391" y="202"/>
                </a:cubicBezTo>
                <a:cubicBezTo>
                  <a:pt x="444" y="204"/>
                  <a:pt x="484" y="184"/>
                  <a:pt x="523" y="153"/>
                </a:cubicBezTo>
                <a:cubicBezTo>
                  <a:pt x="610" y="85"/>
                  <a:pt x="711" y="45"/>
                  <a:pt x="820" y="30"/>
                </a:cubicBezTo>
                <a:cubicBezTo>
                  <a:pt x="1030" y="0"/>
                  <a:pt x="1240" y="0"/>
                  <a:pt x="1447" y="54"/>
                </a:cubicBezTo>
                <a:cubicBezTo>
                  <a:pt x="1521" y="74"/>
                  <a:pt x="1594" y="99"/>
                  <a:pt x="1666" y="124"/>
                </a:cubicBezTo>
                <a:cubicBezTo>
                  <a:pt x="1718" y="142"/>
                  <a:pt x="1726" y="189"/>
                  <a:pt x="1731" y="237"/>
                </a:cubicBezTo>
                <a:cubicBezTo>
                  <a:pt x="1717" y="216"/>
                  <a:pt x="1707" y="193"/>
                  <a:pt x="1689" y="175"/>
                </a:cubicBezTo>
                <a:cubicBezTo>
                  <a:pt x="1652" y="136"/>
                  <a:pt x="1614" y="138"/>
                  <a:pt x="1582" y="181"/>
                </a:cubicBezTo>
                <a:cubicBezTo>
                  <a:pt x="1555" y="218"/>
                  <a:pt x="1540" y="261"/>
                  <a:pt x="1529" y="304"/>
                </a:cubicBezTo>
                <a:cubicBezTo>
                  <a:pt x="1514" y="361"/>
                  <a:pt x="1482" y="395"/>
                  <a:pt x="1425" y="414"/>
                </a:cubicBezTo>
                <a:cubicBezTo>
                  <a:pt x="1343" y="441"/>
                  <a:pt x="1264" y="475"/>
                  <a:pt x="1180" y="499"/>
                </a:cubicBezTo>
                <a:cubicBezTo>
                  <a:pt x="1228" y="473"/>
                  <a:pt x="1275" y="443"/>
                  <a:pt x="1325" y="421"/>
                </a:cubicBezTo>
                <a:cubicBezTo>
                  <a:pt x="1394" y="390"/>
                  <a:pt x="1434" y="341"/>
                  <a:pt x="1448" y="267"/>
                </a:cubicBezTo>
                <a:cubicBezTo>
                  <a:pt x="1458" y="210"/>
                  <a:pt x="1485" y="162"/>
                  <a:pt x="1550" y="132"/>
                </a:cubicBezTo>
                <a:cubicBezTo>
                  <a:pt x="1515" y="125"/>
                  <a:pt x="1491" y="132"/>
                  <a:pt x="1468" y="138"/>
                </a:cubicBezTo>
                <a:cubicBezTo>
                  <a:pt x="1384" y="157"/>
                  <a:pt x="1306" y="192"/>
                  <a:pt x="1230" y="229"/>
                </a:cubicBezTo>
                <a:cubicBezTo>
                  <a:pt x="1153" y="267"/>
                  <a:pt x="1075" y="282"/>
                  <a:pt x="990" y="261"/>
                </a:cubicBezTo>
                <a:cubicBezTo>
                  <a:pt x="902" y="238"/>
                  <a:pt x="816" y="245"/>
                  <a:pt x="736" y="293"/>
                </a:cubicBezTo>
                <a:cubicBezTo>
                  <a:pt x="686" y="324"/>
                  <a:pt x="654" y="368"/>
                  <a:pt x="626" y="417"/>
                </a:cubicBezTo>
                <a:cubicBezTo>
                  <a:pt x="612" y="441"/>
                  <a:pt x="600" y="469"/>
                  <a:pt x="571" y="480"/>
                </a:cubicBezTo>
                <a:cubicBezTo>
                  <a:pt x="623" y="391"/>
                  <a:pt x="644" y="278"/>
                  <a:pt x="766" y="247"/>
                </a:cubicBezTo>
                <a:cubicBezTo>
                  <a:pt x="758" y="233"/>
                  <a:pt x="748" y="238"/>
                  <a:pt x="741" y="239"/>
                </a:cubicBezTo>
                <a:cubicBezTo>
                  <a:pt x="664" y="243"/>
                  <a:pt x="588" y="239"/>
                  <a:pt x="511" y="232"/>
                </a:cubicBezTo>
                <a:cubicBezTo>
                  <a:pt x="414" y="223"/>
                  <a:pt x="319" y="231"/>
                  <a:pt x="228" y="269"/>
                </a:cubicBezTo>
                <a:cubicBezTo>
                  <a:pt x="155" y="299"/>
                  <a:pt x="97" y="345"/>
                  <a:pt x="57" y="415"/>
                </a:cubicBezTo>
                <a:cubicBezTo>
                  <a:pt x="42" y="443"/>
                  <a:pt x="46" y="462"/>
                  <a:pt x="77" y="471"/>
                </a:cubicBezTo>
                <a:cubicBezTo>
                  <a:pt x="252" y="522"/>
                  <a:pt x="427" y="543"/>
                  <a:pt x="604" y="484"/>
                </a:cubicBezTo>
                <a:cubicBezTo>
                  <a:pt x="610" y="482"/>
                  <a:pt x="616" y="479"/>
                  <a:pt x="622" y="478"/>
                </a:cubicBezTo>
                <a:cubicBezTo>
                  <a:pt x="637" y="474"/>
                  <a:pt x="654" y="469"/>
                  <a:pt x="665" y="485"/>
                </a:cubicBezTo>
                <a:cubicBezTo>
                  <a:pt x="674" y="499"/>
                  <a:pt x="666" y="513"/>
                  <a:pt x="659" y="526"/>
                </a:cubicBezTo>
                <a:cubicBezTo>
                  <a:pt x="642" y="557"/>
                  <a:pt x="612" y="577"/>
                  <a:pt x="585" y="603"/>
                </a:cubicBezTo>
                <a:cubicBezTo>
                  <a:pt x="655" y="599"/>
                  <a:pt x="715" y="557"/>
                  <a:pt x="736" y="498"/>
                </a:cubicBezTo>
                <a:cubicBezTo>
                  <a:pt x="754" y="447"/>
                  <a:pt x="773" y="395"/>
                  <a:pt x="803" y="349"/>
                </a:cubicBezTo>
                <a:cubicBezTo>
                  <a:pt x="852" y="275"/>
                  <a:pt x="944" y="259"/>
                  <a:pt x="1006" y="314"/>
                </a:cubicBezTo>
                <a:cubicBezTo>
                  <a:pt x="903" y="290"/>
                  <a:pt x="853" y="318"/>
                  <a:pt x="819" y="420"/>
                </a:cubicBezTo>
                <a:cubicBezTo>
                  <a:pt x="801" y="471"/>
                  <a:pt x="798" y="522"/>
                  <a:pt x="799" y="575"/>
                </a:cubicBezTo>
                <a:cubicBezTo>
                  <a:pt x="800" y="601"/>
                  <a:pt x="790" y="614"/>
                  <a:pt x="765" y="621"/>
                </a:cubicBezTo>
                <a:cubicBezTo>
                  <a:pt x="695" y="641"/>
                  <a:pt x="577" y="647"/>
                  <a:pt x="496" y="630"/>
                </a:cubicBezTo>
                <a:cubicBezTo>
                  <a:pt x="517" y="616"/>
                  <a:pt x="535" y="605"/>
                  <a:pt x="551" y="592"/>
                </a:cubicBezTo>
                <a:cubicBezTo>
                  <a:pt x="564" y="582"/>
                  <a:pt x="585" y="572"/>
                  <a:pt x="578" y="553"/>
                </a:cubicBezTo>
                <a:cubicBezTo>
                  <a:pt x="571" y="533"/>
                  <a:pt x="549" y="541"/>
                  <a:pt x="533" y="543"/>
                </a:cubicBezTo>
                <a:cubicBezTo>
                  <a:pt x="414" y="554"/>
                  <a:pt x="295" y="551"/>
                  <a:pt x="177" y="527"/>
                </a:cubicBezTo>
                <a:cubicBezTo>
                  <a:pt x="131" y="518"/>
                  <a:pt x="85" y="505"/>
                  <a:pt x="34" y="493"/>
                </a:cubicBezTo>
                <a:cubicBezTo>
                  <a:pt x="47" y="557"/>
                  <a:pt x="101" y="570"/>
                  <a:pt x="147" y="597"/>
                </a:cubicBezTo>
              </a:path>
            </a:pathLst>
          </a:custGeom>
          <a:solidFill>
            <a:srgbClr val="699BC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B6B58023-6080-489F-8A11-9E580965C8AA}"/>
              </a:ext>
            </a:extLst>
          </p:cNvPr>
          <p:cNvSpPr txBox="1"/>
          <p:nvPr userDrawn="1"/>
        </p:nvSpPr>
        <p:spPr>
          <a:xfrm>
            <a:off x="1220437" y="6404014"/>
            <a:ext cx="3474720" cy="338554"/>
          </a:xfrm>
          <a:prstGeom prst="rect">
            <a:avLst/>
          </a:prstGeom>
          <a:noFill/>
        </p:spPr>
        <p:txBody>
          <a:bodyPr wrap="square" rtlCol="0">
            <a:spAutoFit/>
          </a:bodyPr>
          <a:lstStyle/>
          <a:p>
            <a:r>
              <a:rPr lang="en-US" sz="1600" dirty="0"/>
              <a:t>Fall Workshop—September 21-24, 2022</a:t>
            </a:r>
          </a:p>
        </p:txBody>
      </p:sp>
      <p:pic>
        <p:nvPicPr>
          <p:cNvPr id="9" name="Picture 8" descr="Logo, company name&#10;&#10;Description automatically generated with medium confidence">
            <a:extLst>
              <a:ext uri="{FF2B5EF4-FFF2-40B4-BE49-F238E27FC236}">
                <a16:creationId xmlns:a16="http://schemas.microsoft.com/office/drawing/2014/main" id="{EFC6EF03-E5BE-4795-8A74-2259EE8964A9}"/>
              </a:ext>
            </a:extLst>
          </p:cNvPr>
          <p:cNvPicPr>
            <a:picLocks noChangeAspect="1"/>
          </p:cNvPicPr>
          <p:nvPr userDrawn="1"/>
        </p:nvPicPr>
        <p:blipFill rotWithShape="1">
          <a:blip r:embed="rId11"/>
          <a:srcRect l="3072" r="64181"/>
          <a:stretch/>
        </p:blipFill>
        <p:spPr>
          <a:xfrm>
            <a:off x="249600" y="6176963"/>
            <a:ext cx="970837" cy="626306"/>
          </a:xfrm>
          <a:prstGeom prst="rect">
            <a:avLst/>
          </a:prstGeom>
        </p:spPr>
      </p:pic>
    </p:spTree>
    <p:extLst>
      <p:ext uri="{BB962C8B-B14F-4D97-AF65-F5344CB8AC3E}">
        <p14:creationId xmlns:p14="http://schemas.microsoft.com/office/powerpoint/2010/main" val="140987168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3" r:id="rId6"/>
    <p:sldLayoutId id="2147483654" r:id="rId7"/>
    <p:sldLayoutId id="2147483655" r:id="rId8"/>
  </p:sldLayoutIdLst>
  <p:transition>
    <p:fade/>
  </p:transition>
  <p:hf hdr="0" ftr="0" dt="0"/>
  <p:txStyles>
    <p:titleStyle>
      <a:lvl1pPr algn="l" defTabSz="9144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228600" indent="-228600" algn="l" defTabSz="914400" rtl="0" eaLnBrk="1" latinLnBrk="0" hangingPunct="1">
        <a:lnSpc>
          <a:spcPct val="100000"/>
        </a:lnSpc>
        <a:spcBef>
          <a:spcPts val="600"/>
        </a:spcBef>
        <a:buClr>
          <a:srgbClr val="38598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rgbClr val="385988"/>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rgbClr val="385988"/>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rgbClr val="385988"/>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rgbClr val="385988"/>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technofaq.org/posts/2019/03/connect-to-a-new-generation-of-car-buyer-with-live-chat-software/"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F4119-9B2A-44EC-92F3-B52FF3CED1DE}"/>
              </a:ext>
            </a:extLst>
          </p:cNvPr>
          <p:cNvSpPr>
            <a:spLocks noGrp="1"/>
          </p:cNvSpPr>
          <p:nvPr>
            <p:ph type="ctrTitle"/>
          </p:nvPr>
        </p:nvSpPr>
        <p:spPr/>
        <p:txBody>
          <a:bodyPr>
            <a:normAutofit fontScale="90000"/>
          </a:bodyPr>
          <a:lstStyle/>
          <a:p>
            <a:r>
              <a:rPr lang="en-US" dirty="0"/>
              <a:t>Over-the-Air Updates and Franchise Legislation</a:t>
            </a:r>
            <a:endParaRPr lang="en-US" i="1" dirty="0"/>
          </a:p>
        </p:txBody>
      </p:sp>
      <p:sp>
        <p:nvSpPr>
          <p:cNvPr id="3" name="Subtitle 2">
            <a:extLst>
              <a:ext uri="{FF2B5EF4-FFF2-40B4-BE49-F238E27FC236}">
                <a16:creationId xmlns:a16="http://schemas.microsoft.com/office/drawing/2014/main" id="{1BAD1C01-96E8-430B-A1A9-9920900B4B7E}"/>
              </a:ext>
            </a:extLst>
          </p:cNvPr>
          <p:cNvSpPr>
            <a:spLocks noGrp="1"/>
          </p:cNvSpPr>
          <p:nvPr>
            <p:ph type="subTitle" idx="1"/>
          </p:nvPr>
        </p:nvSpPr>
        <p:spPr>
          <a:xfrm>
            <a:off x="5923280" y="4646582"/>
            <a:ext cx="6156960" cy="2079338"/>
          </a:xfrm>
        </p:spPr>
        <p:txBody>
          <a:bodyPr>
            <a:normAutofit/>
          </a:bodyPr>
          <a:lstStyle/>
          <a:p>
            <a:pPr algn="l"/>
            <a:r>
              <a:rPr lang="en-US" sz="2300" b="1" dirty="0">
                <a:solidFill>
                  <a:srgbClr val="002060"/>
                </a:solidFill>
              </a:rPr>
              <a:t>Steve McKelvey - Nelson Mullins</a:t>
            </a:r>
          </a:p>
          <a:p>
            <a:pPr algn="l"/>
            <a:r>
              <a:rPr lang="en-US" sz="2300" b="1" dirty="0">
                <a:solidFill>
                  <a:srgbClr val="002060"/>
                </a:solidFill>
              </a:rPr>
              <a:t>Jack Snyder - Barack </a:t>
            </a:r>
            <a:r>
              <a:rPr lang="en-US" sz="2300" b="1" dirty="0" err="1">
                <a:solidFill>
                  <a:srgbClr val="002060"/>
                </a:solidFill>
              </a:rPr>
              <a:t>Ferrazzano</a:t>
            </a:r>
            <a:endParaRPr lang="en-US" sz="2300" b="1" dirty="0">
              <a:solidFill>
                <a:srgbClr val="002060"/>
              </a:solidFill>
            </a:endParaRPr>
          </a:p>
          <a:p>
            <a:pPr algn="l"/>
            <a:r>
              <a:rPr lang="en-US" sz="2300" b="1" dirty="0">
                <a:solidFill>
                  <a:srgbClr val="002060"/>
                </a:solidFill>
              </a:rPr>
              <a:t>Chris Price -Toyota Motor North America</a:t>
            </a:r>
          </a:p>
          <a:p>
            <a:pPr algn="l"/>
            <a:r>
              <a:rPr lang="en-US" sz="2300" b="1" dirty="0">
                <a:solidFill>
                  <a:srgbClr val="002060"/>
                </a:solidFill>
              </a:rPr>
              <a:t>Bruce Anderson - </a:t>
            </a:r>
            <a:r>
              <a:rPr lang="en-US" sz="2300" b="1" dirty="0">
                <a:solidFill>
                  <a:srgbClr val="002060"/>
                </a:solidFill>
                <a:cs typeface="Arial"/>
              </a:rPr>
              <a:t>Iowa Automobile Dealers Assn</a:t>
            </a:r>
            <a:endParaRPr lang="en-US" sz="2300" b="1" dirty="0">
              <a:solidFill>
                <a:srgbClr val="002060"/>
              </a:solidFill>
            </a:endParaRPr>
          </a:p>
          <a:p>
            <a:pPr algn="l"/>
            <a:endParaRPr lang="en-US" dirty="0"/>
          </a:p>
        </p:txBody>
      </p:sp>
    </p:spTree>
    <p:extLst>
      <p:ext uri="{BB962C8B-B14F-4D97-AF65-F5344CB8AC3E}">
        <p14:creationId xmlns:p14="http://schemas.microsoft.com/office/powerpoint/2010/main" val="97779337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04E-CD5D-45F4-8E48-FC84AE8026D6}"/>
              </a:ext>
            </a:extLst>
          </p:cNvPr>
          <p:cNvSpPr>
            <a:spLocks noGrp="1"/>
          </p:cNvSpPr>
          <p:nvPr>
            <p:ph type="ctrTitle"/>
          </p:nvPr>
        </p:nvSpPr>
        <p:spPr/>
        <p:txBody>
          <a:bodyPr>
            <a:normAutofit/>
          </a:bodyPr>
          <a:lstStyle/>
          <a:p>
            <a:r>
              <a:rPr lang="en-US" dirty="0"/>
              <a:t>Legal Landscape</a:t>
            </a:r>
          </a:p>
        </p:txBody>
      </p:sp>
      <p:sp>
        <p:nvSpPr>
          <p:cNvPr id="4" name="Slide Number Placeholder 3">
            <a:extLst>
              <a:ext uri="{FF2B5EF4-FFF2-40B4-BE49-F238E27FC236}">
                <a16:creationId xmlns:a16="http://schemas.microsoft.com/office/drawing/2014/main" id="{A9490B67-850C-4A73-BC51-92DEC8E705A4}"/>
              </a:ext>
            </a:extLst>
          </p:cNvPr>
          <p:cNvSpPr>
            <a:spLocks noGrp="1"/>
          </p:cNvSpPr>
          <p:nvPr>
            <p:ph type="sldNum" sz="quarter" idx="12"/>
          </p:nvPr>
        </p:nvSpPr>
        <p:spPr/>
        <p:txBody>
          <a:bodyPr/>
          <a:lstStyle/>
          <a:p>
            <a:fld id="{57B228D8-E3C4-4D8C-A2CF-3AEF846A71C2}" type="slidenum">
              <a:rPr lang="en-US" smtClean="0"/>
              <a:pPr/>
              <a:t>10</a:t>
            </a:fld>
            <a:endParaRPr lang="en-US"/>
          </a:p>
        </p:txBody>
      </p:sp>
    </p:spTree>
    <p:extLst>
      <p:ext uri="{BB962C8B-B14F-4D97-AF65-F5344CB8AC3E}">
        <p14:creationId xmlns:p14="http://schemas.microsoft.com/office/powerpoint/2010/main" val="16415752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05CB-12FB-4C08-A2D9-F6D3601C687B}"/>
              </a:ext>
            </a:extLst>
          </p:cNvPr>
          <p:cNvSpPr>
            <a:spLocks noGrp="1"/>
          </p:cNvSpPr>
          <p:nvPr>
            <p:ph type="title"/>
          </p:nvPr>
        </p:nvSpPr>
        <p:spPr/>
        <p:txBody>
          <a:bodyPr>
            <a:normAutofit fontScale="90000"/>
          </a:bodyPr>
          <a:lstStyle/>
          <a:p>
            <a:r>
              <a:rPr lang="en-US" dirty="0"/>
              <a:t>Copyright, License Agreements, Consumer Litigation</a:t>
            </a:r>
          </a:p>
        </p:txBody>
      </p:sp>
      <p:sp>
        <p:nvSpPr>
          <p:cNvPr id="3" name="Content Placeholder 2">
            <a:extLst>
              <a:ext uri="{FF2B5EF4-FFF2-40B4-BE49-F238E27FC236}">
                <a16:creationId xmlns:a16="http://schemas.microsoft.com/office/drawing/2014/main" id="{779A1481-F964-49AB-BC3B-2C4D19DD304C}"/>
              </a:ext>
            </a:extLst>
          </p:cNvPr>
          <p:cNvSpPr>
            <a:spLocks noGrp="1"/>
          </p:cNvSpPr>
          <p:nvPr>
            <p:ph idx="1"/>
          </p:nvPr>
        </p:nvSpPr>
        <p:spPr>
          <a:xfrm>
            <a:off x="467360" y="1805304"/>
            <a:ext cx="11572240" cy="4656456"/>
          </a:xfrm>
        </p:spPr>
        <p:txBody>
          <a:bodyPr>
            <a:normAutofit fontScale="85000" lnSpcReduction="20000"/>
          </a:bodyPr>
          <a:lstStyle/>
          <a:p>
            <a:r>
              <a:rPr lang="en-US" b="1" dirty="0"/>
              <a:t>OEMs are copyright owners </a:t>
            </a:r>
            <a:r>
              <a:rPr lang="en-US" dirty="0"/>
              <a:t>- </a:t>
            </a:r>
            <a:r>
              <a:rPr lang="en-US" sz="2800" dirty="0">
                <a:solidFill>
                  <a:srgbClr val="000000"/>
                </a:solidFill>
              </a:rPr>
              <a:t>Vehicle-installed software/firmware are intellectual property protected in the United States by the Copyright Act.  The holder of the copyright can control how this property is used and what is done with it through end user license agreements.</a:t>
            </a:r>
          </a:p>
          <a:p>
            <a:endParaRPr lang="en-US" sz="2800" dirty="0"/>
          </a:p>
          <a:p>
            <a:r>
              <a:rPr lang="en-US" sz="2800" dirty="0"/>
              <a:t>A copy of software can be sold, in which case it is treated as the functional equivalent to a sale of goods.</a:t>
            </a:r>
          </a:p>
          <a:p>
            <a:endParaRPr lang="en-US" sz="2800" dirty="0"/>
          </a:p>
          <a:p>
            <a:r>
              <a:rPr lang="en-US" dirty="0"/>
              <a:t>Alternatively, </a:t>
            </a:r>
            <a:r>
              <a:rPr lang="en-US" sz="2800" dirty="0"/>
              <a:t>a copy of the software can be licensed, in which case the licensor can retain more control over the software.</a:t>
            </a:r>
          </a:p>
          <a:p>
            <a:endParaRPr lang="en-US" dirty="0"/>
          </a:p>
          <a:p>
            <a:r>
              <a:rPr lang="en-US" dirty="0"/>
              <a:t>Companies such as Apple, Tesla, and Porsche have either settled or are defending litigation of claims under the Computer Fraud and Abuse Act (CFAA) related to software updates. </a:t>
            </a:r>
          </a:p>
          <a:p>
            <a:endParaRPr lang="en-US" sz="2800" dirty="0"/>
          </a:p>
          <a:p>
            <a:endParaRPr lang="en-US" sz="2800" dirty="0">
              <a:solidFill>
                <a:srgbClr val="000000"/>
              </a:solidFill>
            </a:endParaRPr>
          </a:p>
        </p:txBody>
      </p:sp>
      <p:sp>
        <p:nvSpPr>
          <p:cNvPr id="4" name="Slide Number Placeholder 3">
            <a:extLst>
              <a:ext uri="{FF2B5EF4-FFF2-40B4-BE49-F238E27FC236}">
                <a16:creationId xmlns:a16="http://schemas.microsoft.com/office/drawing/2014/main" id="{3D25D1CA-AF17-4061-811E-7B37D5E1734B}"/>
              </a:ext>
            </a:extLst>
          </p:cNvPr>
          <p:cNvSpPr>
            <a:spLocks noGrp="1"/>
          </p:cNvSpPr>
          <p:nvPr>
            <p:ph type="sldNum" sz="quarter" idx="4"/>
          </p:nvPr>
        </p:nvSpPr>
        <p:spPr/>
        <p:txBody>
          <a:bodyPr/>
          <a:lstStyle/>
          <a:p>
            <a:fld id="{57B228D8-E3C4-4D8C-A2CF-3AEF846A71C2}" type="slidenum">
              <a:rPr lang="en-US" smtClean="0"/>
              <a:pPr/>
              <a:t>11</a:t>
            </a:fld>
            <a:endParaRPr lang="en-US"/>
          </a:p>
        </p:txBody>
      </p:sp>
    </p:spTree>
    <p:extLst>
      <p:ext uri="{BB962C8B-B14F-4D97-AF65-F5344CB8AC3E}">
        <p14:creationId xmlns:p14="http://schemas.microsoft.com/office/powerpoint/2010/main" val="7038191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2953-1FEA-488E-8A3D-34A59B4DA3D2}"/>
              </a:ext>
            </a:extLst>
          </p:cNvPr>
          <p:cNvSpPr>
            <a:spLocks noGrp="1"/>
          </p:cNvSpPr>
          <p:nvPr>
            <p:ph type="title"/>
          </p:nvPr>
        </p:nvSpPr>
        <p:spPr/>
        <p:txBody>
          <a:bodyPr>
            <a:normAutofit fontScale="90000"/>
          </a:bodyPr>
          <a:lstStyle/>
          <a:p>
            <a:r>
              <a:rPr lang="en-US" dirty="0"/>
              <a:t>Competing Concerns between OEMs and Dealers</a:t>
            </a:r>
          </a:p>
        </p:txBody>
      </p:sp>
      <p:sp>
        <p:nvSpPr>
          <p:cNvPr id="3" name="Content Placeholder 2">
            <a:extLst>
              <a:ext uri="{FF2B5EF4-FFF2-40B4-BE49-F238E27FC236}">
                <a16:creationId xmlns:a16="http://schemas.microsoft.com/office/drawing/2014/main" id="{FA73DC43-8B66-4F69-8369-1601D787FF01}"/>
              </a:ext>
            </a:extLst>
          </p:cNvPr>
          <p:cNvSpPr>
            <a:spLocks noGrp="1"/>
          </p:cNvSpPr>
          <p:nvPr>
            <p:ph idx="1"/>
          </p:nvPr>
        </p:nvSpPr>
        <p:spPr>
          <a:xfrm>
            <a:off x="410308" y="1952469"/>
            <a:ext cx="6976012" cy="4351338"/>
          </a:xfrm>
        </p:spPr>
        <p:txBody>
          <a:bodyPr>
            <a:normAutofit/>
          </a:bodyPr>
          <a:lstStyle/>
          <a:p>
            <a:pPr marL="214308" indent="-214308">
              <a:lnSpc>
                <a:spcPct val="100000"/>
              </a:lnSpc>
              <a:spcAft>
                <a:spcPts val="1000"/>
              </a:spcAft>
            </a:pPr>
            <a:r>
              <a:rPr lang="en-US" sz="2000" dirty="0"/>
              <a:t>OEMs desire efficiency and customer convenience. While dealers also desire efficiency and customer convenience, they also wish to maintain their involvement in the day-to-day servicing of all vehicles. Personal interaction with customers and vehicles is obviously vital to dealers’ business. </a:t>
            </a:r>
          </a:p>
          <a:p>
            <a:pPr marL="214308" indent="-214308">
              <a:lnSpc>
                <a:spcPct val="100000"/>
              </a:lnSpc>
              <a:spcAft>
                <a:spcPts val="1000"/>
              </a:spcAft>
            </a:pPr>
            <a:r>
              <a:rPr lang="en-US" sz="2000" dirty="0"/>
              <a:t>In addition to the practical concerns, there are potential legal implications related to the implementation of OTAs, including laws restricting warranty repairs, anti-competition statutes, and direct sales prohibitions. </a:t>
            </a:r>
          </a:p>
          <a:p>
            <a:pPr marL="214308" indent="-214308">
              <a:lnSpc>
                <a:spcPct val="100000"/>
              </a:lnSpc>
              <a:spcAft>
                <a:spcPts val="1000"/>
              </a:spcAft>
            </a:pPr>
            <a:r>
              <a:rPr lang="en-US" sz="2000" dirty="0"/>
              <a:t>OEMs and dealers must work together to maximize the potential of OTAs while maintaining positive and interactive relationships between dealers and customers. </a:t>
            </a:r>
          </a:p>
          <a:p>
            <a:endParaRPr lang="en-US" dirty="0"/>
          </a:p>
        </p:txBody>
      </p:sp>
      <p:sp>
        <p:nvSpPr>
          <p:cNvPr id="4" name="Slide Number Placeholder 3">
            <a:extLst>
              <a:ext uri="{FF2B5EF4-FFF2-40B4-BE49-F238E27FC236}">
                <a16:creationId xmlns:a16="http://schemas.microsoft.com/office/drawing/2014/main" id="{F1CA969A-36F4-472E-8AAD-7E06F907EB38}"/>
              </a:ext>
            </a:extLst>
          </p:cNvPr>
          <p:cNvSpPr>
            <a:spLocks noGrp="1"/>
          </p:cNvSpPr>
          <p:nvPr>
            <p:ph type="sldNum" sz="quarter" idx="4"/>
          </p:nvPr>
        </p:nvSpPr>
        <p:spPr/>
        <p:txBody>
          <a:bodyPr/>
          <a:lstStyle/>
          <a:p>
            <a:fld id="{57B228D8-E3C4-4D8C-A2CF-3AEF846A71C2}" type="slidenum">
              <a:rPr lang="en-US" smtClean="0"/>
              <a:pPr/>
              <a:t>12</a:t>
            </a:fld>
            <a:endParaRPr lang="en-US"/>
          </a:p>
        </p:txBody>
      </p:sp>
      <p:pic>
        <p:nvPicPr>
          <p:cNvPr id="5" name="Picture 4">
            <a:extLst>
              <a:ext uri="{FF2B5EF4-FFF2-40B4-BE49-F238E27FC236}">
                <a16:creationId xmlns:a16="http://schemas.microsoft.com/office/drawing/2014/main" id="{DAA8B651-9B25-4AEB-BE5E-34093F9EDF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94320" y="2079313"/>
            <a:ext cx="3887372" cy="3001937"/>
          </a:xfrm>
          <a:prstGeom prst="rect">
            <a:avLst/>
          </a:prstGeom>
        </p:spPr>
      </p:pic>
    </p:spTree>
    <p:extLst>
      <p:ext uri="{BB962C8B-B14F-4D97-AF65-F5344CB8AC3E}">
        <p14:creationId xmlns:p14="http://schemas.microsoft.com/office/powerpoint/2010/main" val="30839398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6607-447E-4836-A850-C14B804E60FF}"/>
              </a:ext>
            </a:extLst>
          </p:cNvPr>
          <p:cNvSpPr>
            <a:spLocks noGrp="1"/>
          </p:cNvSpPr>
          <p:nvPr>
            <p:ph type="title"/>
          </p:nvPr>
        </p:nvSpPr>
        <p:spPr/>
        <p:txBody>
          <a:bodyPr/>
          <a:lstStyle/>
          <a:p>
            <a:r>
              <a:rPr lang="en-US" dirty="0"/>
              <a:t>NHTSA and State Regulators</a:t>
            </a:r>
          </a:p>
        </p:txBody>
      </p:sp>
      <p:sp>
        <p:nvSpPr>
          <p:cNvPr id="3" name="Content Placeholder 2">
            <a:extLst>
              <a:ext uri="{FF2B5EF4-FFF2-40B4-BE49-F238E27FC236}">
                <a16:creationId xmlns:a16="http://schemas.microsoft.com/office/drawing/2014/main" id="{2DEC3F90-B303-46BB-8E44-B9379A5F8A12}"/>
              </a:ext>
            </a:extLst>
          </p:cNvPr>
          <p:cNvSpPr>
            <a:spLocks noGrp="1"/>
          </p:cNvSpPr>
          <p:nvPr>
            <p:ph idx="1"/>
          </p:nvPr>
        </p:nvSpPr>
        <p:spPr>
          <a:xfrm>
            <a:off x="838200" y="1825625"/>
            <a:ext cx="11109960" cy="4351338"/>
          </a:xfrm>
        </p:spPr>
        <p:txBody>
          <a:bodyPr>
            <a:normAutofit lnSpcReduction="10000"/>
          </a:bodyPr>
          <a:lstStyle/>
          <a:p>
            <a:r>
              <a:rPr lang="en-US" sz="2800" dirty="0"/>
              <a:t>NHTSA requires that automakers report all safety-related vehicle defects to owners, dealers, and NHTSA.  Safety-related defects include safety-related software issues and updates. </a:t>
            </a:r>
          </a:p>
          <a:p>
            <a:pPr>
              <a:lnSpc>
                <a:spcPct val="100000"/>
              </a:lnSpc>
              <a:spcBef>
                <a:spcPts val="1200"/>
              </a:spcBef>
            </a:pPr>
            <a:r>
              <a:rPr lang="en-US" sz="2800" dirty="0"/>
              <a:t>No federal regulations currently prohibit modifications to vehicles via OTA updates. </a:t>
            </a:r>
          </a:p>
          <a:p>
            <a:pPr>
              <a:lnSpc>
                <a:spcPct val="100000"/>
              </a:lnSpc>
              <a:spcBef>
                <a:spcPts val="1200"/>
              </a:spcBef>
            </a:pPr>
            <a:r>
              <a:rPr lang="en-US" sz="2800" dirty="0"/>
              <a:t>But this does not mean NHTSA’s reporting and notification requirements can be bypassed.  </a:t>
            </a:r>
          </a:p>
          <a:p>
            <a:r>
              <a:rPr lang="en-US" dirty="0"/>
              <a:t>CARB has previously indicated that </a:t>
            </a:r>
            <a:r>
              <a:rPr lang="en-US" sz="2800" dirty="0"/>
              <a:t>“[m]</a:t>
            </a:r>
            <a:r>
              <a:rPr lang="en-US" sz="2800" dirty="0" err="1"/>
              <a:t>anufacturers</a:t>
            </a:r>
            <a:r>
              <a:rPr lang="en-US" sz="2800" dirty="0"/>
              <a:t> would be required to follow requirements of a standard recall program” when using OTAs for software recalls.</a:t>
            </a:r>
          </a:p>
          <a:p>
            <a:endParaRPr lang="en-US" sz="2800" dirty="0"/>
          </a:p>
          <a:p>
            <a:endParaRPr lang="en-US" dirty="0"/>
          </a:p>
        </p:txBody>
      </p:sp>
      <p:sp>
        <p:nvSpPr>
          <p:cNvPr id="4" name="Slide Number Placeholder 3">
            <a:extLst>
              <a:ext uri="{FF2B5EF4-FFF2-40B4-BE49-F238E27FC236}">
                <a16:creationId xmlns:a16="http://schemas.microsoft.com/office/drawing/2014/main" id="{B1FCA70D-BCC4-45AE-AED8-1E88877A6294}"/>
              </a:ext>
            </a:extLst>
          </p:cNvPr>
          <p:cNvSpPr>
            <a:spLocks noGrp="1"/>
          </p:cNvSpPr>
          <p:nvPr>
            <p:ph type="sldNum" sz="quarter" idx="4"/>
          </p:nvPr>
        </p:nvSpPr>
        <p:spPr/>
        <p:txBody>
          <a:bodyPr/>
          <a:lstStyle/>
          <a:p>
            <a:fld id="{57B228D8-E3C4-4D8C-A2CF-3AEF846A71C2}" type="slidenum">
              <a:rPr lang="en-US" smtClean="0"/>
              <a:pPr/>
              <a:t>13</a:t>
            </a:fld>
            <a:endParaRPr lang="en-US"/>
          </a:p>
        </p:txBody>
      </p:sp>
    </p:spTree>
    <p:extLst>
      <p:ext uri="{BB962C8B-B14F-4D97-AF65-F5344CB8AC3E}">
        <p14:creationId xmlns:p14="http://schemas.microsoft.com/office/powerpoint/2010/main" val="21852026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04E-CD5D-45F4-8E48-FC84AE8026D6}"/>
              </a:ext>
            </a:extLst>
          </p:cNvPr>
          <p:cNvSpPr>
            <a:spLocks noGrp="1"/>
          </p:cNvSpPr>
          <p:nvPr>
            <p:ph type="ctrTitle"/>
          </p:nvPr>
        </p:nvSpPr>
        <p:spPr/>
        <p:txBody>
          <a:bodyPr>
            <a:normAutofit/>
          </a:bodyPr>
          <a:lstStyle/>
          <a:p>
            <a:r>
              <a:rPr lang="en-US" dirty="0"/>
              <a:t>Legislation</a:t>
            </a:r>
          </a:p>
        </p:txBody>
      </p:sp>
      <p:sp>
        <p:nvSpPr>
          <p:cNvPr id="4" name="Slide Number Placeholder 3">
            <a:extLst>
              <a:ext uri="{FF2B5EF4-FFF2-40B4-BE49-F238E27FC236}">
                <a16:creationId xmlns:a16="http://schemas.microsoft.com/office/drawing/2014/main" id="{A9490B67-850C-4A73-BC51-92DEC8E705A4}"/>
              </a:ext>
            </a:extLst>
          </p:cNvPr>
          <p:cNvSpPr>
            <a:spLocks noGrp="1"/>
          </p:cNvSpPr>
          <p:nvPr>
            <p:ph type="sldNum" sz="quarter" idx="12"/>
          </p:nvPr>
        </p:nvSpPr>
        <p:spPr/>
        <p:txBody>
          <a:bodyPr/>
          <a:lstStyle/>
          <a:p>
            <a:fld id="{57B228D8-E3C4-4D8C-A2CF-3AEF846A71C2}" type="slidenum">
              <a:rPr lang="en-US" smtClean="0"/>
              <a:pPr/>
              <a:t>14</a:t>
            </a:fld>
            <a:endParaRPr lang="en-US"/>
          </a:p>
        </p:txBody>
      </p:sp>
    </p:spTree>
    <p:extLst>
      <p:ext uri="{BB962C8B-B14F-4D97-AF65-F5344CB8AC3E}">
        <p14:creationId xmlns:p14="http://schemas.microsoft.com/office/powerpoint/2010/main" val="27428588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A4E911-C675-4CD7-A0FF-2246F677653F}"/>
              </a:ext>
            </a:extLst>
          </p:cNvPr>
          <p:cNvPicPr>
            <a:picLocks noChangeAspect="1"/>
          </p:cNvPicPr>
          <p:nvPr/>
        </p:nvPicPr>
        <p:blipFill>
          <a:blip r:embed="rId2"/>
          <a:stretch>
            <a:fillRect/>
          </a:stretch>
        </p:blipFill>
        <p:spPr>
          <a:xfrm>
            <a:off x="4756728" y="1213164"/>
            <a:ext cx="7242232" cy="5146996"/>
          </a:xfrm>
          <a:prstGeom prst="rect">
            <a:avLst/>
          </a:prstGeom>
        </p:spPr>
      </p:pic>
      <p:sp>
        <p:nvSpPr>
          <p:cNvPr id="2" name="Title 1">
            <a:extLst>
              <a:ext uri="{FF2B5EF4-FFF2-40B4-BE49-F238E27FC236}">
                <a16:creationId xmlns:a16="http://schemas.microsoft.com/office/drawing/2014/main" id="{D454A147-EEF4-4423-A391-7616FA6C91BD}"/>
              </a:ext>
            </a:extLst>
          </p:cNvPr>
          <p:cNvSpPr>
            <a:spLocks noGrp="1"/>
          </p:cNvSpPr>
          <p:nvPr>
            <p:ph type="title"/>
          </p:nvPr>
        </p:nvSpPr>
        <p:spPr/>
        <p:txBody>
          <a:bodyPr/>
          <a:lstStyle/>
          <a:p>
            <a:r>
              <a:rPr lang="en-US" dirty="0"/>
              <a:t>Passed and Proposed Legislation</a:t>
            </a:r>
          </a:p>
        </p:txBody>
      </p:sp>
      <p:sp>
        <p:nvSpPr>
          <p:cNvPr id="3" name="Content Placeholder 2">
            <a:extLst>
              <a:ext uri="{FF2B5EF4-FFF2-40B4-BE49-F238E27FC236}">
                <a16:creationId xmlns:a16="http://schemas.microsoft.com/office/drawing/2014/main" id="{953C80A8-9901-409B-B911-E77288E69723}"/>
              </a:ext>
            </a:extLst>
          </p:cNvPr>
          <p:cNvSpPr>
            <a:spLocks noGrp="1"/>
          </p:cNvSpPr>
          <p:nvPr>
            <p:ph idx="1"/>
          </p:nvPr>
        </p:nvSpPr>
        <p:spPr>
          <a:xfrm>
            <a:off x="274782" y="2157550"/>
            <a:ext cx="4481946" cy="4351338"/>
          </a:xfrm>
        </p:spPr>
        <p:txBody>
          <a:bodyPr/>
          <a:lstStyle/>
          <a:p>
            <a:r>
              <a:rPr lang="en-US" sz="3200" dirty="0"/>
              <a:t>A small but increasing number of states have proposed or passed legislation specifically pertaining to OTAs</a:t>
            </a:r>
          </a:p>
          <a:p>
            <a:endParaRPr lang="en-US" dirty="0"/>
          </a:p>
        </p:txBody>
      </p:sp>
      <p:sp>
        <p:nvSpPr>
          <p:cNvPr id="4" name="Slide Number Placeholder 3">
            <a:extLst>
              <a:ext uri="{FF2B5EF4-FFF2-40B4-BE49-F238E27FC236}">
                <a16:creationId xmlns:a16="http://schemas.microsoft.com/office/drawing/2014/main" id="{270825DC-C6D0-4CA3-9674-D3522CF08F6D}"/>
              </a:ext>
            </a:extLst>
          </p:cNvPr>
          <p:cNvSpPr>
            <a:spLocks noGrp="1"/>
          </p:cNvSpPr>
          <p:nvPr>
            <p:ph type="sldNum" sz="quarter" idx="4"/>
          </p:nvPr>
        </p:nvSpPr>
        <p:spPr/>
        <p:txBody>
          <a:bodyPr/>
          <a:lstStyle/>
          <a:p>
            <a:fld id="{57B228D8-E3C4-4D8C-A2CF-3AEF846A71C2}" type="slidenum">
              <a:rPr lang="en-US" smtClean="0"/>
              <a:pPr/>
              <a:t>15</a:t>
            </a:fld>
            <a:endParaRPr lang="en-US"/>
          </a:p>
        </p:txBody>
      </p:sp>
    </p:spTree>
    <p:extLst>
      <p:ext uri="{BB962C8B-B14F-4D97-AF65-F5344CB8AC3E}">
        <p14:creationId xmlns:p14="http://schemas.microsoft.com/office/powerpoint/2010/main" val="36421178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E88B-CB5B-4CA0-B4C1-D55046460EA2}"/>
              </a:ext>
            </a:extLst>
          </p:cNvPr>
          <p:cNvSpPr>
            <a:spLocks noGrp="1"/>
          </p:cNvSpPr>
          <p:nvPr>
            <p:ph type="title"/>
          </p:nvPr>
        </p:nvSpPr>
        <p:spPr/>
        <p:txBody>
          <a:bodyPr>
            <a:normAutofit fontScale="90000"/>
          </a:bodyPr>
          <a:lstStyle/>
          <a:p>
            <a:r>
              <a:rPr lang="en-US" dirty="0"/>
              <a:t>2021 Florida Senate Bill 1430 / House Bill 1065</a:t>
            </a:r>
          </a:p>
        </p:txBody>
      </p:sp>
      <p:sp>
        <p:nvSpPr>
          <p:cNvPr id="3" name="Content Placeholder 2">
            <a:extLst>
              <a:ext uri="{FF2B5EF4-FFF2-40B4-BE49-F238E27FC236}">
                <a16:creationId xmlns:a16="http://schemas.microsoft.com/office/drawing/2014/main" id="{4C0D721D-879E-4723-8E19-07B216E1FF89}"/>
              </a:ext>
            </a:extLst>
          </p:cNvPr>
          <p:cNvSpPr>
            <a:spLocks noGrp="1"/>
          </p:cNvSpPr>
          <p:nvPr>
            <p:ph idx="1"/>
          </p:nvPr>
        </p:nvSpPr>
        <p:spPr/>
        <p:txBody>
          <a:bodyPr/>
          <a:lstStyle/>
          <a:p>
            <a:r>
              <a:rPr lang="en-US" sz="2400" dirty="0"/>
              <a:t>Bill would have significantly limited over-the-air updates, imposing logistical challenges </a:t>
            </a:r>
            <a:r>
              <a:rPr lang="en-US" sz="2400" i="1" dirty="0"/>
              <a:t>and </a:t>
            </a:r>
            <a:r>
              <a:rPr lang="en-US" sz="2400" dirty="0"/>
              <a:t>requiring 25% payment to the selling dealer. (Did not pass.)</a:t>
            </a:r>
          </a:p>
          <a:p>
            <a:endParaRPr lang="en-US" dirty="0"/>
          </a:p>
        </p:txBody>
      </p:sp>
      <p:sp>
        <p:nvSpPr>
          <p:cNvPr id="4" name="Slide Number Placeholder 3">
            <a:extLst>
              <a:ext uri="{FF2B5EF4-FFF2-40B4-BE49-F238E27FC236}">
                <a16:creationId xmlns:a16="http://schemas.microsoft.com/office/drawing/2014/main" id="{8BE75719-2A16-40E2-BFF2-4A997FC23D7E}"/>
              </a:ext>
            </a:extLst>
          </p:cNvPr>
          <p:cNvSpPr>
            <a:spLocks noGrp="1"/>
          </p:cNvSpPr>
          <p:nvPr>
            <p:ph type="sldNum" sz="quarter" idx="4"/>
          </p:nvPr>
        </p:nvSpPr>
        <p:spPr/>
        <p:txBody>
          <a:bodyPr/>
          <a:lstStyle/>
          <a:p>
            <a:fld id="{57B228D8-E3C4-4D8C-A2CF-3AEF846A71C2}" type="slidenum">
              <a:rPr lang="en-US" smtClean="0"/>
              <a:pPr/>
              <a:t>16</a:t>
            </a:fld>
            <a:endParaRPr lang="en-US"/>
          </a:p>
        </p:txBody>
      </p:sp>
      <p:pic>
        <p:nvPicPr>
          <p:cNvPr id="5" name="Picture 4">
            <a:extLst>
              <a:ext uri="{FF2B5EF4-FFF2-40B4-BE49-F238E27FC236}">
                <a16:creationId xmlns:a16="http://schemas.microsoft.com/office/drawing/2014/main" id="{B8BF9940-831E-41D3-97ED-56F2377E6E93}"/>
              </a:ext>
            </a:extLst>
          </p:cNvPr>
          <p:cNvPicPr/>
          <p:nvPr/>
        </p:nvPicPr>
        <p:blipFill>
          <a:blip r:embed="rId2"/>
          <a:stretch>
            <a:fillRect/>
          </a:stretch>
        </p:blipFill>
        <p:spPr>
          <a:xfrm>
            <a:off x="2309199" y="2715491"/>
            <a:ext cx="7573602" cy="3375170"/>
          </a:xfrm>
          <a:prstGeom prst="rect">
            <a:avLst/>
          </a:prstGeom>
        </p:spPr>
      </p:pic>
    </p:spTree>
    <p:extLst>
      <p:ext uri="{BB962C8B-B14F-4D97-AF65-F5344CB8AC3E}">
        <p14:creationId xmlns:p14="http://schemas.microsoft.com/office/powerpoint/2010/main" val="697847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2603-BBA0-4BD8-B6E0-CC0398E11532}"/>
              </a:ext>
            </a:extLst>
          </p:cNvPr>
          <p:cNvSpPr>
            <a:spLocks noGrp="1"/>
          </p:cNvSpPr>
          <p:nvPr>
            <p:ph type="title"/>
          </p:nvPr>
        </p:nvSpPr>
        <p:spPr/>
        <p:txBody>
          <a:bodyPr/>
          <a:lstStyle/>
          <a:p>
            <a:r>
              <a:rPr lang="en-US" dirty="0"/>
              <a:t>2021 North Carolina Senate Bill 631</a:t>
            </a:r>
          </a:p>
        </p:txBody>
      </p:sp>
      <p:sp>
        <p:nvSpPr>
          <p:cNvPr id="3" name="Content Placeholder 2">
            <a:extLst>
              <a:ext uri="{FF2B5EF4-FFF2-40B4-BE49-F238E27FC236}">
                <a16:creationId xmlns:a16="http://schemas.microsoft.com/office/drawing/2014/main" id="{1B976F7B-75FB-40AB-B9BC-0B8C02E852EE}"/>
              </a:ext>
            </a:extLst>
          </p:cNvPr>
          <p:cNvSpPr>
            <a:spLocks noGrp="1"/>
          </p:cNvSpPr>
          <p:nvPr>
            <p:ph idx="1"/>
          </p:nvPr>
        </p:nvSpPr>
        <p:spPr/>
        <p:txBody>
          <a:bodyPr>
            <a:normAutofit/>
          </a:bodyPr>
          <a:lstStyle/>
          <a:p>
            <a:r>
              <a:rPr lang="en-US" sz="2400" dirty="0"/>
              <a:t>Bill would prohibit a manufacturer from providing warranty service, or “updates at retail” performed physically, virtually, or digitally. (Did not pass.)</a:t>
            </a:r>
          </a:p>
          <a:p>
            <a:endParaRPr lang="en-US" sz="2400" dirty="0"/>
          </a:p>
        </p:txBody>
      </p:sp>
      <p:sp>
        <p:nvSpPr>
          <p:cNvPr id="4" name="Slide Number Placeholder 3">
            <a:extLst>
              <a:ext uri="{FF2B5EF4-FFF2-40B4-BE49-F238E27FC236}">
                <a16:creationId xmlns:a16="http://schemas.microsoft.com/office/drawing/2014/main" id="{A5B0C337-E7DF-4C9F-BC4F-2CFF92206C8D}"/>
              </a:ext>
            </a:extLst>
          </p:cNvPr>
          <p:cNvSpPr>
            <a:spLocks noGrp="1"/>
          </p:cNvSpPr>
          <p:nvPr>
            <p:ph type="sldNum" sz="quarter" idx="4"/>
          </p:nvPr>
        </p:nvSpPr>
        <p:spPr/>
        <p:txBody>
          <a:bodyPr/>
          <a:lstStyle/>
          <a:p>
            <a:fld id="{57B228D8-E3C4-4D8C-A2CF-3AEF846A71C2}" type="slidenum">
              <a:rPr lang="en-US" smtClean="0"/>
              <a:pPr/>
              <a:t>17</a:t>
            </a:fld>
            <a:endParaRPr lang="en-US"/>
          </a:p>
        </p:txBody>
      </p:sp>
      <p:pic>
        <p:nvPicPr>
          <p:cNvPr id="5" name="Picture 4">
            <a:extLst>
              <a:ext uri="{FF2B5EF4-FFF2-40B4-BE49-F238E27FC236}">
                <a16:creationId xmlns:a16="http://schemas.microsoft.com/office/drawing/2014/main" id="{B822A36F-A5EA-43A8-B71C-71154DFCEA5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228436" y="2863272"/>
            <a:ext cx="10122313" cy="3055767"/>
          </a:xfrm>
          <a:prstGeom prst="rect">
            <a:avLst/>
          </a:prstGeom>
          <a:noFill/>
        </p:spPr>
      </p:pic>
    </p:spTree>
    <p:extLst>
      <p:ext uri="{BB962C8B-B14F-4D97-AF65-F5344CB8AC3E}">
        <p14:creationId xmlns:p14="http://schemas.microsoft.com/office/powerpoint/2010/main" val="20364397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5FC5-B96F-40B5-A3E2-F9AD9565336B}"/>
              </a:ext>
            </a:extLst>
          </p:cNvPr>
          <p:cNvSpPr>
            <a:spLocks noGrp="1"/>
          </p:cNvSpPr>
          <p:nvPr>
            <p:ph type="title"/>
          </p:nvPr>
        </p:nvSpPr>
        <p:spPr/>
        <p:txBody>
          <a:bodyPr/>
          <a:lstStyle/>
          <a:p>
            <a:r>
              <a:rPr lang="en-US" dirty="0"/>
              <a:t>2022 Virginia House Bill 259 - PASSED</a:t>
            </a:r>
          </a:p>
        </p:txBody>
      </p:sp>
      <p:sp>
        <p:nvSpPr>
          <p:cNvPr id="3" name="Content Placeholder 2">
            <a:extLst>
              <a:ext uri="{FF2B5EF4-FFF2-40B4-BE49-F238E27FC236}">
                <a16:creationId xmlns:a16="http://schemas.microsoft.com/office/drawing/2014/main" id="{63CD74D4-7F50-40E8-B68E-DE3E6CE43A4F}"/>
              </a:ext>
            </a:extLst>
          </p:cNvPr>
          <p:cNvSpPr>
            <a:spLocks noGrp="1"/>
          </p:cNvSpPr>
          <p:nvPr>
            <p:ph idx="1"/>
          </p:nvPr>
        </p:nvSpPr>
        <p:spPr/>
        <p:txBody>
          <a:bodyPr/>
          <a:lstStyle/>
          <a:p>
            <a:r>
              <a:rPr lang="en-US" sz="2400" dirty="0"/>
              <a:t>A prior proposed 2020 bill in Virginia would have expressly </a:t>
            </a:r>
            <a:r>
              <a:rPr lang="en-US" sz="2400" i="1" dirty="0"/>
              <a:t>permitted </a:t>
            </a:r>
            <a:r>
              <a:rPr lang="en-US" sz="2400" dirty="0"/>
              <a:t>OTAs. (Did not pass.)</a:t>
            </a:r>
          </a:p>
          <a:p>
            <a:r>
              <a:rPr lang="en-US" sz="2400" dirty="0"/>
              <a:t>The 2022 bill added language makes it unlawful for an OEM to fail to compensate a dealer for its assistance in an OTA. </a:t>
            </a:r>
          </a:p>
          <a:p>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A32405A6-4245-46BB-BB05-71118E89B46D}"/>
              </a:ext>
            </a:extLst>
          </p:cNvPr>
          <p:cNvSpPr>
            <a:spLocks noGrp="1"/>
          </p:cNvSpPr>
          <p:nvPr>
            <p:ph type="sldNum" sz="quarter" idx="4"/>
          </p:nvPr>
        </p:nvSpPr>
        <p:spPr/>
        <p:txBody>
          <a:bodyPr/>
          <a:lstStyle/>
          <a:p>
            <a:fld id="{57B228D8-E3C4-4D8C-A2CF-3AEF846A71C2}" type="slidenum">
              <a:rPr lang="en-US" smtClean="0"/>
              <a:pPr/>
              <a:t>18</a:t>
            </a:fld>
            <a:endParaRPr lang="en-US"/>
          </a:p>
        </p:txBody>
      </p:sp>
      <p:pic>
        <p:nvPicPr>
          <p:cNvPr id="5" name="Picture 4">
            <a:extLst>
              <a:ext uri="{FF2B5EF4-FFF2-40B4-BE49-F238E27FC236}">
                <a16:creationId xmlns:a16="http://schemas.microsoft.com/office/drawing/2014/main" id="{2DA2B8DB-4392-46D3-9609-9B824CF10C35}"/>
              </a:ext>
            </a:extLst>
          </p:cNvPr>
          <p:cNvPicPr>
            <a:picLocks noChangeAspect="1"/>
          </p:cNvPicPr>
          <p:nvPr/>
        </p:nvPicPr>
        <p:blipFill>
          <a:blip r:embed="rId2"/>
          <a:stretch>
            <a:fillRect/>
          </a:stretch>
        </p:blipFill>
        <p:spPr>
          <a:xfrm>
            <a:off x="1858890" y="4456407"/>
            <a:ext cx="8607064" cy="1475496"/>
          </a:xfrm>
          <a:prstGeom prst="rect">
            <a:avLst/>
          </a:prstGeom>
        </p:spPr>
      </p:pic>
      <p:pic>
        <p:nvPicPr>
          <p:cNvPr id="6" name="Picture 5">
            <a:extLst>
              <a:ext uri="{FF2B5EF4-FFF2-40B4-BE49-F238E27FC236}">
                <a16:creationId xmlns:a16="http://schemas.microsoft.com/office/drawing/2014/main" id="{0DA76A5F-9ECC-4AD2-BA0A-810F962F89FE}"/>
              </a:ext>
            </a:extLst>
          </p:cNvPr>
          <p:cNvPicPr>
            <a:picLocks noChangeAspect="1"/>
          </p:cNvPicPr>
          <p:nvPr/>
        </p:nvPicPr>
        <p:blipFill>
          <a:blip r:embed="rId3"/>
          <a:stretch>
            <a:fillRect/>
          </a:stretch>
        </p:blipFill>
        <p:spPr>
          <a:xfrm>
            <a:off x="1726045" y="3757109"/>
            <a:ext cx="8739909" cy="693644"/>
          </a:xfrm>
          <a:prstGeom prst="rect">
            <a:avLst/>
          </a:prstGeom>
        </p:spPr>
      </p:pic>
    </p:spTree>
    <p:extLst>
      <p:ext uri="{BB962C8B-B14F-4D97-AF65-F5344CB8AC3E}">
        <p14:creationId xmlns:p14="http://schemas.microsoft.com/office/powerpoint/2010/main" val="37184981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478F-6183-46BD-B9BF-25204B4AAFCF}"/>
              </a:ext>
            </a:extLst>
          </p:cNvPr>
          <p:cNvSpPr>
            <a:spLocks noGrp="1"/>
          </p:cNvSpPr>
          <p:nvPr>
            <p:ph type="title"/>
          </p:nvPr>
        </p:nvSpPr>
        <p:spPr/>
        <p:txBody>
          <a:bodyPr/>
          <a:lstStyle/>
          <a:p>
            <a:r>
              <a:rPr lang="en-US" dirty="0"/>
              <a:t>2022 West Virginia and Oklahoma Bills</a:t>
            </a:r>
          </a:p>
        </p:txBody>
      </p:sp>
      <p:sp>
        <p:nvSpPr>
          <p:cNvPr id="3" name="Content Placeholder 2">
            <a:extLst>
              <a:ext uri="{FF2B5EF4-FFF2-40B4-BE49-F238E27FC236}">
                <a16:creationId xmlns:a16="http://schemas.microsoft.com/office/drawing/2014/main" id="{7F065F48-406A-4D82-ABD1-4F381CF0C7F5}"/>
              </a:ext>
            </a:extLst>
          </p:cNvPr>
          <p:cNvSpPr>
            <a:spLocks noGrp="1"/>
          </p:cNvSpPr>
          <p:nvPr>
            <p:ph idx="1"/>
          </p:nvPr>
        </p:nvSpPr>
        <p:spPr/>
        <p:txBody>
          <a:bodyPr>
            <a:normAutofit fontScale="92500" lnSpcReduction="10000"/>
          </a:bodyPr>
          <a:lstStyle/>
          <a:p>
            <a:pPr marL="0" marR="0">
              <a:spcBef>
                <a:spcPts val="0"/>
              </a:spcBef>
              <a:spcAft>
                <a:spcPts val="0"/>
              </a:spcAft>
            </a:pPr>
            <a:r>
              <a:rPr lang="en-US" dirty="0"/>
              <a:t>The original versions of these bills defined </a:t>
            </a:r>
            <a:r>
              <a:rPr lang="en-US" sz="2800" dirty="0">
                <a:effectLst/>
                <a:latin typeface="Calibri" panose="020F0502020204030204" pitchFamily="34" charset="0"/>
                <a:ea typeface="Calibri" panose="020F0502020204030204" pitchFamily="34" charset="0"/>
              </a:rPr>
              <a:t>“dealer” broadly to include “the sale of parts, including the service of new and used motor vehicles, post-sale software and hardware upgrades or changes to vehicle function and features, and accessories for those motor vehicles.”</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latin typeface="Calibri" panose="020F0502020204030204" pitchFamily="34" charset="0"/>
              </a:rPr>
              <a:t>The only exception was for software upgrades to the navigation or entertainment systems.</a:t>
            </a:r>
          </a:p>
          <a:p>
            <a:pPr marL="0" marR="0" indent="0">
              <a:spcBef>
                <a:spcPts val="0"/>
              </a:spcBef>
              <a:spcAft>
                <a:spcPts val="0"/>
              </a:spcAft>
              <a:buNone/>
            </a:pPr>
            <a:endParaRPr lang="en-US" sz="2800" dirty="0">
              <a:latin typeface="Calibri" panose="020F0502020204030204" pitchFamily="34" charset="0"/>
            </a:endParaRPr>
          </a:p>
          <a:p>
            <a:pPr marL="0" marR="0">
              <a:spcBef>
                <a:spcPts val="0"/>
              </a:spcBef>
              <a:spcAft>
                <a:spcPts val="0"/>
              </a:spcAft>
            </a:pPr>
            <a:r>
              <a:rPr lang="en-US" sz="2800" dirty="0">
                <a:latin typeface="Calibri" panose="020F0502020204030204" pitchFamily="34" charset="0"/>
              </a:rPr>
              <a:t>Broad definition that arguably bans OTAs entirely. </a:t>
            </a:r>
          </a:p>
          <a:p>
            <a:pPr marL="0" marR="0" indent="0">
              <a:spcBef>
                <a:spcPts val="0"/>
              </a:spcBef>
              <a:spcAft>
                <a:spcPts val="0"/>
              </a:spcAft>
              <a:buNone/>
            </a:pPr>
            <a:endParaRPr lang="en-US" sz="2800" dirty="0">
              <a:latin typeface="Calibri" panose="020F0502020204030204" pitchFamily="34" charset="0"/>
            </a:endParaRPr>
          </a:p>
          <a:p>
            <a:pPr marL="0" marR="0">
              <a:spcBef>
                <a:spcPts val="0"/>
              </a:spcBef>
              <a:spcAft>
                <a:spcPts val="0"/>
              </a:spcAft>
            </a:pPr>
            <a:r>
              <a:rPr lang="en-US" sz="2800" dirty="0">
                <a:latin typeface="Calibri" panose="020F0502020204030204" pitchFamily="34" charset="0"/>
              </a:rPr>
              <a:t>WV passed </a:t>
            </a:r>
            <a:r>
              <a:rPr lang="en-US" sz="2800">
                <a:latin typeface="Calibri" panose="020F0502020204030204" pitchFamily="34" charset="0"/>
              </a:rPr>
              <a:t>a substantially revised </a:t>
            </a:r>
            <a:r>
              <a:rPr lang="en-US" sz="2800" dirty="0">
                <a:latin typeface="Calibri" panose="020F0502020204030204" pitchFamily="34" charset="0"/>
              </a:rPr>
              <a:t>version, and the OK bill did not pass. </a:t>
            </a:r>
          </a:p>
          <a:p>
            <a:endParaRPr lang="en-US" dirty="0"/>
          </a:p>
        </p:txBody>
      </p:sp>
      <p:sp>
        <p:nvSpPr>
          <p:cNvPr id="4" name="Slide Number Placeholder 3">
            <a:extLst>
              <a:ext uri="{FF2B5EF4-FFF2-40B4-BE49-F238E27FC236}">
                <a16:creationId xmlns:a16="http://schemas.microsoft.com/office/drawing/2014/main" id="{5D4A89CD-BA1C-466A-B162-C10C1BD2A226}"/>
              </a:ext>
            </a:extLst>
          </p:cNvPr>
          <p:cNvSpPr>
            <a:spLocks noGrp="1"/>
          </p:cNvSpPr>
          <p:nvPr>
            <p:ph type="sldNum" sz="quarter" idx="4"/>
          </p:nvPr>
        </p:nvSpPr>
        <p:spPr/>
        <p:txBody>
          <a:bodyPr/>
          <a:lstStyle/>
          <a:p>
            <a:fld id="{57B228D8-E3C4-4D8C-A2CF-3AEF846A71C2}" type="slidenum">
              <a:rPr lang="en-US" smtClean="0"/>
              <a:pPr/>
              <a:t>19</a:t>
            </a:fld>
            <a:endParaRPr lang="en-US"/>
          </a:p>
        </p:txBody>
      </p:sp>
    </p:spTree>
    <p:extLst>
      <p:ext uri="{BB962C8B-B14F-4D97-AF65-F5344CB8AC3E}">
        <p14:creationId xmlns:p14="http://schemas.microsoft.com/office/powerpoint/2010/main" val="18246689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61F1E6-FEA4-48F3-BF65-8F9F09144A1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361A6512-BA3D-44A3-A07A-8A02972032E1}"/>
              </a:ext>
            </a:extLst>
          </p:cNvPr>
          <p:cNvSpPr>
            <a:spLocks noGrp="1"/>
          </p:cNvSpPr>
          <p:nvPr>
            <p:ph type="sldNum" sz="quarter" idx="4"/>
          </p:nvPr>
        </p:nvSpPr>
        <p:spPr/>
        <p:txBody>
          <a:bodyPr/>
          <a:lstStyle/>
          <a:p>
            <a:fld id="{57B228D8-E3C4-4D8C-A2CF-3AEF846A71C2}" type="slidenum">
              <a:rPr lang="en-US" smtClean="0"/>
              <a:pPr/>
              <a:t>2</a:t>
            </a:fld>
            <a:endParaRPr lang="en-US"/>
          </a:p>
        </p:txBody>
      </p:sp>
      <p:sp>
        <p:nvSpPr>
          <p:cNvPr id="7" name="TextBox 6">
            <a:extLst>
              <a:ext uri="{FF2B5EF4-FFF2-40B4-BE49-F238E27FC236}">
                <a16:creationId xmlns:a16="http://schemas.microsoft.com/office/drawing/2014/main" id="{1093DC2A-AA50-44F3-BBAE-3B9FB46B09AF}"/>
              </a:ext>
            </a:extLst>
          </p:cNvPr>
          <p:cNvSpPr txBox="1"/>
          <p:nvPr/>
        </p:nvSpPr>
        <p:spPr>
          <a:xfrm>
            <a:off x="2688347" y="2294751"/>
            <a:ext cx="3486151" cy="1369606"/>
          </a:xfrm>
          <a:prstGeom prst="rect">
            <a:avLst/>
          </a:prstGeom>
          <a:noFill/>
        </p:spPr>
        <p:txBody>
          <a:bodyPr wrap="square" lIns="0" tIns="0" rtlCol="0">
            <a:spAutoFit/>
          </a:bodyPr>
          <a:lstStyle/>
          <a:p>
            <a:r>
              <a:rPr lang="en-US" sz="1400" dirty="0">
                <a:cs typeface="Arial"/>
              </a:rPr>
              <a:t>Steven A. McKelvey, Jr.</a:t>
            </a:r>
          </a:p>
          <a:p>
            <a:r>
              <a:rPr lang="en-US" sz="1400" dirty="0">
                <a:cs typeface="Arial"/>
              </a:rPr>
              <a:t>Nelson Mullins</a:t>
            </a:r>
          </a:p>
          <a:p>
            <a:pPr lvl="0">
              <a:defRPr/>
            </a:pPr>
            <a:r>
              <a:rPr lang="en-US" sz="1400" dirty="0">
                <a:cs typeface="Arial"/>
              </a:rPr>
              <a:t>Columbia, SC</a:t>
            </a:r>
          </a:p>
          <a:p>
            <a:pPr lvl="0">
              <a:defRPr/>
            </a:pPr>
            <a:r>
              <a:rPr lang="en-US" sz="1400" dirty="0">
                <a:cs typeface="Arial"/>
              </a:rPr>
              <a:t>(803) 255-9573</a:t>
            </a:r>
          </a:p>
          <a:p>
            <a:pPr lvl="0">
              <a:defRPr/>
            </a:pPr>
            <a:r>
              <a:rPr lang="en-US" sz="1400" dirty="0">
                <a:cs typeface="Arial"/>
              </a:rPr>
              <a:t>steve.mckelvey@nelsonmullins.com</a:t>
            </a:r>
          </a:p>
          <a:p>
            <a:endParaRPr lang="en-US" sz="1600" dirty="0">
              <a:cs typeface="Arial"/>
            </a:endParaRPr>
          </a:p>
        </p:txBody>
      </p:sp>
      <p:pic>
        <p:nvPicPr>
          <p:cNvPr id="8" name="Picture 7">
            <a:extLst>
              <a:ext uri="{FF2B5EF4-FFF2-40B4-BE49-F238E27FC236}">
                <a16:creationId xmlns:a16="http://schemas.microsoft.com/office/drawing/2014/main" id="{BE7E2DCB-5340-423A-8718-23E677FA648A}"/>
              </a:ext>
            </a:extLst>
          </p:cNvPr>
          <p:cNvPicPr>
            <a:picLocks noChangeAspect="1"/>
          </p:cNvPicPr>
          <p:nvPr/>
        </p:nvPicPr>
        <p:blipFill>
          <a:blip r:embed="rId2"/>
          <a:stretch>
            <a:fillRect/>
          </a:stretch>
        </p:blipFill>
        <p:spPr>
          <a:xfrm>
            <a:off x="859007" y="2089010"/>
            <a:ext cx="1437203" cy="1838421"/>
          </a:xfrm>
          <a:prstGeom prst="rect">
            <a:avLst/>
          </a:prstGeom>
        </p:spPr>
      </p:pic>
      <p:pic>
        <p:nvPicPr>
          <p:cNvPr id="9" name="Picture 8">
            <a:extLst>
              <a:ext uri="{FF2B5EF4-FFF2-40B4-BE49-F238E27FC236}">
                <a16:creationId xmlns:a16="http://schemas.microsoft.com/office/drawing/2014/main" id="{CAF2E8FB-8747-4540-8674-0198882CAF31}"/>
              </a:ext>
            </a:extLst>
          </p:cNvPr>
          <p:cNvPicPr>
            <a:picLocks noChangeAspect="1"/>
          </p:cNvPicPr>
          <p:nvPr/>
        </p:nvPicPr>
        <p:blipFill>
          <a:blip r:embed="rId3"/>
          <a:stretch>
            <a:fillRect/>
          </a:stretch>
        </p:blipFill>
        <p:spPr>
          <a:xfrm>
            <a:off x="6374099" y="2151891"/>
            <a:ext cx="1829126" cy="1681814"/>
          </a:xfrm>
          <a:prstGeom prst="rect">
            <a:avLst/>
          </a:prstGeom>
        </p:spPr>
      </p:pic>
      <p:sp>
        <p:nvSpPr>
          <p:cNvPr id="10" name="TextBox 9">
            <a:extLst>
              <a:ext uri="{FF2B5EF4-FFF2-40B4-BE49-F238E27FC236}">
                <a16:creationId xmlns:a16="http://schemas.microsoft.com/office/drawing/2014/main" id="{BA08CBDE-E317-4057-93F6-C3AE51C1DBD0}"/>
              </a:ext>
            </a:extLst>
          </p:cNvPr>
          <p:cNvSpPr txBox="1"/>
          <p:nvPr/>
        </p:nvSpPr>
        <p:spPr>
          <a:xfrm>
            <a:off x="8595361" y="2294751"/>
            <a:ext cx="3486151" cy="1369606"/>
          </a:xfrm>
          <a:prstGeom prst="rect">
            <a:avLst/>
          </a:prstGeom>
          <a:noFill/>
        </p:spPr>
        <p:txBody>
          <a:bodyPr wrap="square" lIns="0" tIns="0" rtlCol="0">
            <a:spAutoFit/>
          </a:bodyPr>
          <a:lstStyle/>
          <a:p>
            <a:r>
              <a:rPr lang="en-US" sz="1400" dirty="0">
                <a:cs typeface="Arial"/>
              </a:rPr>
              <a:t>Jack Snyder</a:t>
            </a:r>
          </a:p>
          <a:p>
            <a:r>
              <a:rPr lang="en-US" sz="1400" dirty="0">
                <a:cs typeface="Arial"/>
              </a:rPr>
              <a:t>Barrack </a:t>
            </a:r>
            <a:r>
              <a:rPr lang="en-US" sz="1400" dirty="0" err="1">
                <a:cs typeface="Arial"/>
              </a:rPr>
              <a:t>Ferrazzano</a:t>
            </a:r>
            <a:endParaRPr lang="en-US" sz="1400" dirty="0">
              <a:cs typeface="Arial"/>
            </a:endParaRPr>
          </a:p>
          <a:p>
            <a:pPr lvl="0">
              <a:defRPr/>
            </a:pPr>
            <a:r>
              <a:rPr lang="en-US" sz="1400" dirty="0">
                <a:cs typeface="Arial"/>
              </a:rPr>
              <a:t>Chicago, IL</a:t>
            </a:r>
          </a:p>
          <a:p>
            <a:pPr algn="l"/>
            <a:r>
              <a:rPr lang="en-US" sz="1400" dirty="0"/>
              <a:t>312.629.5111</a:t>
            </a:r>
            <a:endParaRPr lang="en-US" sz="1400" b="0" i="0" dirty="0">
              <a:effectLst/>
            </a:endParaRPr>
          </a:p>
          <a:p>
            <a:pPr algn="l"/>
            <a:r>
              <a:rPr lang="en-US" sz="1400" dirty="0"/>
              <a:t>jack.snyder@bfkn.com</a:t>
            </a:r>
            <a:endParaRPr lang="en-US" sz="1400" b="0" i="0" dirty="0">
              <a:effectLst/>
            </a:endParaRPr>
          </a:p>
          <a:p>
            <a:endParaRPr lang="en-US" sz="1600" dirty="0">
              <a:cs typeface="Arial"/>
            </a:endParaRPr>
          </a:p>
        </p:txBody>
      </p:sp>
      <p:pic>
        <p:nvPicPr>
          <p:cNvPr id="1026" name="Picture 2">
            <a:extLst>
              <a:ext uri="{FF2B5EF4-FFF2-40B4-BE49-F238E27FC236}">
                <a16:creationId xmlns:a16="http://schemas.microsoft.com/office/drawing/2014/main" id="{F766E867-F36F-437E-8598-8BCF5CE50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04" y="4229781"/>
            <a:ext cx="1815711" cy="18157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09060D7-D413-448B-8D65-B9067E5310D9}"/>
              </a:ext>
            </a:extLst>
          </p:cNvPr>
          <p:cNvSpPr txBox="1"/>
          <p:nvPr/>
        </p:nvSpPr>
        <p:spPr>
          <a:xfrm>
            <a:off x="2688347" y="4460944"/>
            <a:ext cx="3486151" cy="1369606"/>
          </a:xfrm>
          <a:prstGeom prst="rect">
            <a:avLst/>
          </a:prstGeom>
          <a:noFill/>
        </p:spPr>
        <p:txBody>
          <a:bodyPr wrap="square" lIns="0" tIns="0" rtlCol="0">
            <a:spAutoFit/>
          </a:bodyPr>
          <a:lstStyle/>
          <a:p>
            <a:r>
              <a:rPr lang="en-US" sz="1400" dirty="0">
                <a:cs typeface="Arial"/>
              </a:rPr>
              <a:t>Christopher Price</a:t>
            </a:r>
          </a:p>
          <a:p>
            <a:r>
              <a:rPr lang="en-US" sz="1400" dirty="0">
                <a:cs typeface="Arial"/>
              </a:rPr>
              <a:t>Managing Counsel, Toyota Motor North America, Inc.</a:t>
            </a:r>
          </a:p>
          <a:p>
            <a:pPr lvl="0">
              <a:defRPr/>
            </a:pPr>
            <a:r>
              <a:rPr lang="en-US" sz="1400" dirty="0">
                <a:cs typeface="Arial"/>
              </a:rPr>
              <a:t>Plano, TX</a:t>
            </a:r>
          </a:p>
          <a:p>
            <a:pPr lvl="0">
              <a:defRPr/>
            </a:pPr>
            <a:r>
              <a:rPr lang="en-US" sz="1400" dirty="0">
                <a:cs typeface="Arial"/>
              </a:rPr>
              <a:t>christopher.price@toyota.com</a:t>
            </a:r>
          </a:p>
          <a:p>
            <a:endParaRPr lang="en-US" sz="1600" dirty="0">
              <a:cs typeface="Arial"/>
            </a:endParaRPr>
          </a:p>
        </p:txBody>
      </p:sp>
      <p:sp>
        <p:nvSpPr>
          <p:cNvPr id="12" name="TextBox 11">
            <a:extLst>
              <a:ext uri="{FF2B5EF4-FFF2-40B4-BE49-F238E27FC236}">
                <a16:creationId xmlns:a16="http://schemas.microsoft.com/office/drawing/2014/main" id="{E25882A5-67A3-4095-A305-982D88F79F7A}"/>
              </a:ext>
            </a:extLst>
          </p:cNvPr>
          <p:cNvSpPr txBox="1"/>
          <p:nvPr/>
        </p:nvSpPr>
        <p:spPr>
          <a:xfrm>
            <a:off x="8595360" y="4460944"/>
            <a:ext cx="3486151" cy="1154162"/>
          </a:xfrm>
          <a:prstGeom prst="rect">
            <a:avLst/>
          </a:prstGeom>
          <a:noFill/>
        </p:spPr>
        <p:txBody>
          <a:bodyPr wrap="square" lIns="0" tIns="0" rtlCol="0">
            <a:spAutoFit/>
          </a:bodyPr>
          <a:lstStyle/>
          <a:p>
            <a:r>
              <a:rPr lang="en-US" sz="1400" dirty="0">
                <a:cs typeface="Arial"/>
              </a:rPr>
              <a:t>Bruce Anderson</a:t>
            </a:r>
          </a:p>
          <a:p>
            <a:r>
              <a:rPr lang="en-US" sz="1400" dirty="0">
                <a:cs typeface="Arial"/>
              </a:rPr>
              <a:t>President, Iowa Automobile Dealers Assoc.</a:t>
            </a:r>
          </a:p>
          <a:p>
            <a:pPr lvl="0">
              <a:defRPr/>
            </a:pPr>
            <a:r>
              <a:rPr lang="en-US" sz="1400" dirty="0">
                <a:cs typeface="Arial"/>
              </a:rPr>
              <a:t>West Des Moines, IA</a:t>
            </a:r>
          </a:p>
          <a:p>
            <a:pPr marL="0" marR="0">
              <a:spcBef>
                <a:spcPts val="0"/>
              </a:spcBef>
              <a:spcAft>
                <a:spcPts val="0"/>
              </a:spcAft>
            </a:pPr>
            <a:r>
              <a:rPr lang="en-US" sz="1400" dirty="0">
                <a:latin typeface="Calibri" panose="020F0502020204030204" pitchFamily="34" charset="0"/>
                <a:ea typeface="Calibri" panose="020F0502020204030204" pitchFamily="34" charset="0"/>
              </a:rPr>
              <a:t>banderson@iada.com</a:t>
            </a:r>
            <a:endParaRPr lang="en-US" sz="1400" dirty="0">
              <a:effectLst/>
              <a:latin typeface="Calibri" panose="020F0502020204030204" pitchFamily="34" charset="0"/>
              <a:ea typeface="Calibri" panose="020F0502020204030204" pitchFamily="34" charset="0"/>
            </a:endParaRPr>
          </a:p>
          <a:p>
            <a:endParaRPr lang="en-US" sz="1600" dirty="0">
              <a:cs typeface="Arial"/>
            </a:endParaRPr>
          </a:p>
        </p:txBody>
      </p:sp>
      <p:pic>
        <p:nvPicPr>
          <p:cNvPr id="1030" name="Picture 6">
            <a:extLst>
              <a:ext uri="{FF2B5EF4-FFF2-40B4-BE49-F238E27FC236}">
                <a16:creationId xmlns:a16="http://schemas.microsoft.com/office/drawing/2014/main" id="{6BE70898-B546-4284-8E70-0939D10782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458" y="4229781"/>
            <a:ext cx="1829127" cy="182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0116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3B22-0F5E-42ED-9EAC-6145EE45D76F}"/>
              </a:ext>
            </a:extLst>
          </p:cNvPr>
          <p:cNvSpPr>
            <a:spLocks noGrp="1"/>
          </p:cNvSpPr>
          <p:nvPr>
            <p:ph type="title"/>
          </p:nvPr>
        </p:nvSpPr>
        <p:spPr>
          <a:xfrm>
            <a:off x="2218098" y="226337"/>
            <a:ext cx="8385425" cy="986827"/>
          </a:xfrm>
        </p:spPr>
        <p:txBody>
          <a:bodyPr/>
          <a:lstStyle/>
          <a:p>
            <a:r>
              <a:rPr lang="en-US" dirty="0"/>
              <a:t>2022 West Virginia House Bill 4560 - PASSED</a:t>
            </a:r>
          </a:p>
        </p:txBody>
      </p:sp>
      <p:sp>
        <p:nvSpPr>
          <p:cNvPr id="3" name="Content Placeholder 2">
            <a:extLst>
              <a:ext uri="{FF2B5EF4-FFF2-40B4-BE49-F238E27FC236}">
                <a16:creationId xmlns:a16="http://schemas.microsoft.com/office/drawing/2014/main" id="{1D3966FD-1B9C-4017-A113-C0887FB4CBFA}"/>
              </a:ext>
            </a:extLst>
          </p:cNvPr>
          <p:cNvSpPr>
            <a:spLocks noGrp="1"/>
          </p:cNvSpPr>
          <p:nvPr>
            <p:ph idx="1"/>
          </p:nvPr>
        </p:nvSpPr>
        <p:spPr>
          <a:xfrm>
            <a:off x="838200" y="1825625"/>
            <a:ext cx="10790382" cy="4351338"/>
          </a:xfrm>
        </p:spPr>
        <p:txBody>
          <a:bodyPr/>
          <a:lstStyle/>
          <a:p>
            <a:r>
              <a:rPr lang="en-US" dirty="0"/>
              <a:t>Amended language requires an OEM to compensate a dealer for its assistance in an OTA. </a:t>
            </a:r>
          </a:p>
          <a:p>
            <a:endParaRPr lang="en-US" dirty="0"/>
          </a:p>
        </p:txBody>
      </p:sp>
      <p:sp>
        <p:nvSpPr>
          <p:cNvPr id="4" name="Slide Number Placeholder 3">
            <a:extLst>
              <a:ext uri="{FF2B5EF4-FFF2-40B4-BE49-F238E27FC236}">
                <a16:creationId xmlns:a16="http://schemas.microsoft.com/office/drawing/2014/main" id="{CFFAA2F9-EDC1-42DC-817B-BF697816E4DF}"/>
              </a:ext>
            </a:extLst>
          </p:cNvPr>
          <p:cNvSpPr>
            <a:spLocks noGrp="1"/>
          </p:cNvSpPr>
          <p:nvPr>
            <p:ph type="sldNum" sz="quarter" idx="4"/>
          </p:nvPr>
        </p:nvSpPr>
        <p:spPr/>
        <p:txBody>
          <a:bodyPr/>
          <a:lstStyle/>
          <a:p>
            <a:fld id="{57B228D8-E3C4-4D8C-A2CF-3AEF846A71C2}" type="slidenum">
              <a:rPr lang="en-US" smtClean="0"/>
              <a:pPr/>
              <a:t>20</a:t>
            </a:fld>
            <a:endParaRPr lang="en-US"/>
          </a:p>
        </p:txBody>
      </p:sp>
      <p:pic>
        <p:nvPicPr>
          <p:cNvPr id="7" name="Picture 6">
            <a:extLst>
              <a:ext uri="{FF2B5EF4-FFF2-40B4-BE49-F238E27FC236}">
                <a16:creationId xmlns:a16="http://schemas.microsoft.com/office/drawing/2014/main" id="{C08D10DA-9AC4-4BF5-B325-BF3A7881DC58}"/>
              </a:ext>
            </a:extLst>
          </p:cNvPr>
          <p:cNvPicPr>
            <a:picLocks noChangeAspect="1"/>
          </p:cNvPicPr>
          <p:nvPr/>
        </p:nvPicPr>
        <p:blipFill>
          <a:blip r:embed="rId2"/>
          <a:stretch>
            <a:fillRect/>
          </a:stretch>
        </p:blipFill>
        <p:spPr>
          <a:xfrm>
            <a:off x="1531452" y="4257036"/>
            <a:ext cx="9822348" cy="1919927"/>
          </a:xfrm>
          <a:prstGeom prst="rect">
            <a:avLst/>
          </a:prstGeom>
        </p:spPr>
      </p:pic>
      <p:pic>
        <p:nvPicPr>
          <p:cNvPr id="8" name="Picture 7">
            <a:extLst>
              <a:ext uri="{FF2B5EF4-FFF2-40B4-BE49-F238E27FC236}">
                <a16:creationId xmlns:a16="http://schemas.microsoft.com/office/drawing/2014/main" id="{825D1983-A3A7-47A2-AED0-26AFCFCA201F}"/>
              </a:ext>
            </a:extLst>
          </p:cNvPr>
          <p:cNvPicPr>
            <a:picLocks noChangeAspect="1"/>
          </p:cNvPicPr>
          <p:nvPr/>
        </p:nvPicPr>
        <p:blipFill>
          <a:blip r:embed="rId3"/>
          <a:stretch>
            <a:fillRect/>
          </a:stretch>
        </p:blipFill>
        <p:spPr>
          <a:xfrm>
            <a:off x="1607126" y="2953634"/>
            <a:ext cx="9440319" cy="1055724"/>
          </a:xfrm>
          <a:prstGeom prst="rect">
            <a:avLst/>
          </a:prstGeom>
        </p:spPr>
      </p:pic>
    </p:spTree>
    <p:extLst>
      <p:ext uri="{BB962C8B-B14F-4D97-AF65-F5344CB8AC3E}">
        <p14:creationId xmlns:p14="http://schemas.microsoft.com/office/powerpoint/2010/main" val="32882039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04E-CD5D-45F4-8E48-FC84AE8026D6}"/>
              </a:ext>
            </a:extLst>
          </p:cNvPr>
          <p:cNvSpPr>
            <a:spLocks noGrp="1"/>
          </p:cNvSpPr>
          <p:nvPr>
            <p:ph type="ctrTitle"/>
          </p:nvPr>
        </p:nvSpPr>
        <p:spPr>
          <a:xfrm>
            <a:off x="0" y="2790333"/>
            <a:ext cx="12100560" cy="1329180"/>
          </a:xfrm>
        </p:spPr>
        <p:txBody>
          <a:bodyPr>
            <a:normAutofit fontScale="90000"/>
          </a:bodyPr>
          <a:lstStyle/>
          <a:p>
            <a:r>
              <a:rPr lang="en-US" dirty="0"/>
              <a:t>Dealership Involvement in OTAs </a:t>
            </a:r>
            <a:br>
              <a:rPr lang="en-US" dirty="0"/>
            </a:br>
            <a:r>
              <a:rPr lang="en-US" dirty="0"/>
              <a:t> - - - - - - - - - - - -  </a:t>
            </a:r>
            <a:br>
              <a:rPr lang="en-US" dirty="0"/>
            </a:br>
            <a:r>
              <a:rPr lang="en-US" dirty="0"/>
              <a:t>Perspectives on Telecommunications and Preemption</a:t>
            </a:r>
          </a:p>
        </p:txBody>
      </p:sp>
      <p:sp>
        <p:nvSpPr>
          <p:cNvPr id="4" name="Slide Number Placeholder 3">
            <a:extLst>
              <a:ext uri="{FF2B5EF4-FFF2-40B4-BE49-F238E27FC236}">
                <a16:creationId xmlns:a16="http://schemas.microsoft.com/office/drawing/2014/main" id="{A9490B67-850C-4A73-BC51-92DEC8E705A4}"/>
              </a:ext>
            </a:extLst>
          </p:cNvPr>
          <p:cNvSpPr>
            <a:spLocks noGrp="1"/>
          </p:cNvSpPr>
          <p:nvPr>
            <p:ph type="sldNum" sz="quarter" idx="12"/>
          </p:nvPr>
        </p:nvSpPr>
        <p:spPr/>
        <p:txBody>
          <a:bodyPr/>
          <a:lstStyle/>
          <a:p>
            <a:fld id="{57B228D8-E3C4-4D8C-A2CF-3AEF846A71C2}" type="slidenum">
              <a:rPr lang="en-US" smtClean="0"/>
              <a:pPr/>
              <a:t>21</a:t>
            </a:fld>
            <a:endParaRPr lang="en-US"/>
          </a:p>
        </p:txBody>
      </p:sp>
    </p:spTree>
    <p:extLst>
      <p:ext uri="{BB962C8B-B14F-4D97-AF65-F5344CB8AC3E}">
        <p14:creationId xmlns:p14="http://schemas.microsoft.com/office/powerpoint/2010/main" val="254766284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lstStyle/>
          <a:p>
            <a:r>
              <a:rPr lang="en-US" dirty="0"/>
              <a:t>Evolution of Consumer Tech</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idx="1"/>
          </p:nvPr>
        </p:nvSpPr>
        <p:spPr>
          <a:xfrm>
            <a:off x="563880" y="1838960"/>
            <a:ext cx="11064240" cy="4571999"/>
          </a:xfrm>
        </p:spPr>
        <p:txBody>
          <a:bodyPr>
            <a:normAutofit fontScale="92500" lnSpcReduction="10000"/>
          </a:bodyPr>
          <a:lstStyle/>
          <a:p>
            <a:pPr>
              <a:lnSpc>
                <a:spcPct val="200000"/>
              </a:lnSpc>
            </a:pPr>
            <a:r>
              <a:rPr lang="en-US" sz="3200" dirty="0"/>
              <a:t>Manual, time-consuming -&gt; Automated, fast</a:t>
            </a:r>
          </a:p>
          <a:p>
            <a:pPr>
              <a:lnSpc>
                <a:spcPct val="200000"/>
              </a:lnSpc>
            </a:pPr>
            <a:r>
              <a:rPr lang="en-US" sz="3200" dirty="0"/>
              <a:t>Examples:</a:t>
            </a:r>
          </a:p>
          <a:p>
            <a:pPr lvl="1">
              <a:lnSpc>
                <a:spcPct val="200000"/>
              </a:lnSpc>
            </a:pPr>
            <a:r>
              <a:rPr lang="en-US" sz="2800" dirty="0"/>
              <a:t>Toll gates on highways -&gt; Open road tolling</a:t>
            </a:r>
          </a:p>
          <a:p>
            <a:pPr lvl="1">
              <a:lnSpc>
                <a:spcPct val="200000"/>
              </a:lnSpc>
            </a:pPr>
            <a:r>
              <a:rPr lang="en-US" sz="2800" dirty="0"/>
              <a:t>Supermarket checkout -&gt; self-checkout -&gt; </a:t>
            </a:r>
            <a:r>
              <a:rPr lang="en-US" sz="2800" dirty="0" err="1"/>
              <a:t>AmazonGo</a:t>
            </a:r>
            <a:r>
              <a:rPr lang="en-US" sz="2800" dirty="0"/>
              <a:t> </a:t>
            </a:r>
          </a:p>
          <a:p>
            <a:pPr lvl="1">
              <a:lnSpc>
                <a:spcPct val="200000"/>
              </a:lnSpc>
            </a:pPr>
            <a:r>
              <a:rPr lang="en-US" sz="2800" dirty="0"/>
              <a:t>Writing checks -&gt; PayPal, </a:t>
            </a:r>
            <a:r>
              <a:rPr lang="en-US" sz="2800" dirty="0" err="1"/>
              <a:t>ApplePay</a:t>
            </a:r>
            <a:r>
              <a:rPr lang="en-US" sz="2800" dirty="0"/>
              <a:t>, </a:t>
            </a:r>
            <a:r>
              <a:rPr lang="en-US" sz="2800" dirty="0" err="1"/>
              <a:t>GooglePay</a:t>
            </a:r>
            <a:r>
              <a:rPr lang="en-US" sz="2800" dirty="0"/>
              <a:t>, etc. </a:t>
            </a:r>
          </a:p>
          <a:p>
            <a:pPr marL="0" indent="0">
              <a:buNone/>
            </a:pPr>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22</a:t>
            </a:fld>
            <a:endParaRPr lang="en-US"/>
          </a:p>
        </p:txBody>
      </p:sp>
    </p:spTree>
    <p:extLst>
      <p:ext uri="{BB962C8B-B14F-4D97-AF65-F5344CB8AC3E}">
        <p14:creationId xmlns:p14="http://schemas.microsoft.com/office/powerpoint/2010/main" val="2376824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normAutofit fontScale="90000"/>
          </a:bodyPr>
          <a:lstStyle/>
          <a:p>
            <a:pPr algn="ctr"/>
            <a:r>
              <a:rPr lang="en-US" sz="3600" dirty="0">
                <a:latin typeface="Fira Sans" panose="020B0503050000020004" pitchFamily="34" charset="0"/>
              </a:rPr>
              <a:t>Intuitions about When </a:t>
            </a:r>
            <a:br>
              <a:rPr lang="en-US" sz="3600" dirty="0">
                <a:latin typeface="Fira Sans" panose="020B0503050000020004" pitchFamily="34" charset="0"/>
              </a:rPr>
            </a:br>
            <a:r>
              <a:rPr lang="en-US" sz="3600" dirty="0">
                <a:latin typeface="Fira Sans" panose="020B0503050000020004" pitchFamily="34" charset="0"/>
              </a:rPr>
              <a:t>to Require an Intermediary</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sz="half" idx="1"/>
          </p:nvPr>
        </p:nvSpPr>
        <p:spPr/>
        <p:txBody>
          <a:bodyPr>
            <a:normAutofit/>
          </a:bodyPr>
          <a:lstStyle/>
          <a:p>
            <a:pPr>
              <a:lnSpc>
                <a:spcPct val="100000"/>
              </a:lnSpc>
              <a:spcBef>
                <a:spcPts val="1200"/>
              </a:spcBef>
              <a:spcAft>
                <a:spcPts val="600"/>
              </a:spcAft>
            </a:pPr>
            <a:r>
              <a:rPr lang="en-US" sz="2800" dirty="0"/>
              <a:t>Are OTA updates more like this?</a:t>
            </a:r>
            <a:endParaRPr lang="en-US" sz="2600" dirty="0"/>
          </a:p>
          <a:p>
            <a:endParaRPr lang="en-US" dirty="0"/>
          </a:p>
        </p:txBody>
      </p:sp>
      <p:sp>
        <p:nvSpPr>
          <p:cNvPr id="5" name="Content Placeholder 4">
            <a:extLst>
              <a:ext uri="{FF2B5EF4-FFF2-40B4-BE49-F238E27FC236}">
                <a16:creationId xmlns:a16="http://schemas.microsoft.com/office/drawing/2014/main" id="{CD25D834-159F-4E3F-A550-E44BC10FC4B5}"/>
              </a:ext>
            </a:extLst>
          </p:cNvPr>
          <p:cNvSpPr>
            <a:spLocks noGrp="1"/>
          </p:cNvSpPr>
          <p:nvPr>
            <p:ph sz="half" idx="2"/>
          </p:nvPr>
        </p:nvSpPr>
        <p:spPr/>
        <p:txBody>
          <a:bodyPr>
            <a:normAutofit/>
          </a:bodyPr>
          <a:lstStyle/>
          <a:p>
            <a:r>
              <a:rPr lang="en-US" sz="2800" dirty="0"/>
              <a:t>Or this? </a:t>
            </a:r>
          </a:p>
          <a:p>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23</a:t>
            </a:fld>
            <a:endParaRPr lang="en-US"/>
          </a:p>
        </p:txBody>
      </p:sp>
      <p:pic>
        <p:nvPicPr>
          <p:cNvPr id="6" name="Picture 5">
            <a:extLst>
              <a:ext uri="{FF2B5EF4-FFF2-40B4-BE49-F238E27FC236}">
                <a16:creationId xmlns:a16="http://schemas.microsoft.com/office/drawing/2014/main" id="{C384662A-4734-4822-AD25-F65ADD9F9B4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08222" y="2467161"/>
            <a:ext cx="4207790" cy="2805193"/>
          </a:xfrm>
          <a:prstGeom prst="rect">
            <a:avLst/>
          </a:prstGeom>
        </p:spPr>
      </p:pic>
      <p:pic>
        <p:nvPicPr>
          <p:cNvPr id="8" name="Picture 7">
            <a:extLst>
              <a:ext uri="{FF2B5EF4-FFF2-40B4-BE49-F238E27FC236}">
                <a16:creationId xmlns:a16="http://schemas.microsoft.com/office/drawing/2014/main" id="{C2057232-C3FC-4A93-B53D-9008A0EE249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88413" y="2467161"/>
            <a:ext cx="4234935" cy="2825761"/>
          </a:xfrm>
          <a:prstGeom prst="rect">
            <a:avLst/>
          </a:prstGeom>
        </p:spPr>
      </p:pic>
    </p:spTree>
    <p:extLst>
      <p:ext uri="{BB962C8B-B14F-4D97-AF65-F5344CB8AC3E}">
        <p14:creationId xmlns:p14="http://schemas.microsoft.com/office/powerpoint/2010/main" val="223756102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normAutofit fontScale="90000"/>
          </a:bodyPr>
          <a:lstStyle/>
          <a:p>
            <a:pPr algn="ctr"/>
            <a:r>
              <a:rPr lang="en-US" sz="3600" dirty="0">
                <a:latin typeface="Fira Sans" panose="020B0503050000020004" pitchFamily="34" charset="0"/>
              </a:rPr>
              <a:t>Intuitions about When </a:t>
            </a:r>
            <a:br>
              <a:rPr lang="en-US" sz="3600" dirty="0">
                <a:latin typeface="Fira Sans" panose="020B0503050000020004" pitchFamily="34" charset="0"/>
              </a:rPr>
            </a:br>
            <a:r>
              <a:rPr lang="en-US" sz="3600" dirty="0">
                <a:latin typeface="Fira Sans" panose="020B0503050000020004" pitchFamily="34" charset="0"/>
              </a:rPr>
              <a:t>to Require an Intermediary</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sz="half" idx="1"/>
          </p:nvPr>
        </p:nvSpPr>
        <p:spPr/>
        <p:txBody>
          <a:bodyPr>
            <a:normAutofit fontScale="92500"/>
          </a:bodyPr>
          <a:lstStyle/>
          <a:p>
            <a:pPr>
              <a:lnSpc>
                <a:spcPct val="100000"/>
              </a:lnSpc>
              <a:spcBef>
                <a:spcPts val="1200"/>
              </a:spcBef>
              <a:spcAft>
                <a:spcPts val="600"/>
              </a:spcAft>
            </a:pPr>
            <a:r>
              <a:rPr lang="en-US" sz="2800" dirty="0"/>
              <a:t>Are OTA updates more like this?</a:t>
            </a:r>
          </a:p>
          <a:p>
            <a:pPr lvl="1">
              <a:spcAft>
                <a:spcPts val="1200"/>
              </a:spcAft>
              <a:tabLst>
                <a:tab pos="914400" algn="l"/>
              </a:tabLst>
            </a:pPr>
            <a:r>
              <a:rPr lang="en-US" sz="2800" dirty="0"/>
              <a:t>Updating software on a computer or smartphone</a:t>
            </a:r>
          </a:p>
          <a:p>
            <a:pPr lvl="1">
              <a:spcAft>
                <a:spcPts val="1200"/>
              </a:spcAft>
              <a:tabLst>
                <a:tab pos="914400" algn="l"/>
              </a:tabLst>
            </a:pPr>
            <a:r>
              <a:rPr lang="en-US" sz="2800" dirty="0"/>
              <a:t>Browsing a web site</a:t>
            </a:r>
          </a:p>
          <a:p>
            <a:pPr lvl="1">
              <a:spcAft>
                <a:spcPts val="1200"/>
              </a:spcAft>
              <a:tabLst>
                <a:tab pos="914400" algn="l"/>
              </a:tabLst>
            </a:pPr>
            <a:r>
              <a:rPr lang="en-US" sz="2800" dirty="0"/>
              <a:t>Making a phone call</a:t>
            </a:r>
          </a:p>
          <a:p>
            <a:pPr lvl="1">
              <a:spcAft>
                <a:spcPts val="1200"/>
              </a:spcAft>
              <a:tabLst>
                <a:tab pos="914400" algn="l"/>
              </a:tabLst>
            </a:pPr>
            <a:r>
              <a:rPr lang="en-US" sz="2800" dirty="0"/>
              <a:t>Streaming a TV show</a:t>
            </a:r>
          </a:p>
          <a:p>
            <a:pPr>
              <a:lnSpc>
                <a:spcPct val="100000"/>
              </a:lnSpc>
              <a:spcBef>
                <a:spcPts val="1200"/>
              </a:spcBef>
              <a:spcAft>
                <a:spcPts val="600"/>
              </a:spcAft>
            </a:pPr>
            <a:endParaRPr lang="en-US" sz="2800" dirty="0"/>
          </a:p>
        </p:txBody>
      </p:sp>
      <p:sp>
        <p:nvSpPr>
          <p:cNvPr id="5" name="Content Placeholder 4">
            <a:extLst>
              <a:ext uri="{FF2B5EF4-FFF2-40B4-BE49-F238E27FC236}">
                <a16:creationId xmlns:a16="http://schemas.microsoft.com/office/drawing/2014/main" id="{CD25D834-159F-4E3F-A550-E44BC10FC4B5}"/>
              </a:ext>
            </a:extLst>
          </p:cNvPr>
          <p:cNvSpPr>
            <a:spLocks noGrp="1"/>
          </p:cNvSpPr>
          <p:nvPr>
            <p:ph sz="half" idx="2"/>
          </p:nvPr>
        </p:nvSpPr>
        <p:spPr/>
        <p:txBody>
          <a:bodyPr>
            <a:normAutofit fontScale="92500"/>
          </a:bodyPr>
          <a:lstStyle/>
          <a:p>
            <a:r>
              <a:rPr lang="en-US" sz="2800" dirty="0"/>
              <a:t>Or this? </a:t>
            </a:r>
          </a:p>
          <a:p>
            <a:pPr marR="0" lvl="1">
              <a:spcAft>
                <a:spcPts val="1200"/>
              </a:spcAft>
              <a:tabLst>
                <a:tab pos="914400" algn="l"/>
              </a:tabLst>
            </a:pPr>
            <a:r>
              <a:rPr lang="en-US" sz="2800" dirty="0"/>
              <a:t>A doctor prescribing medicine</a:t>
            </a:r>
          </a:p>
          <a:p>
            <a:pPr marR="0" lvl="1">
              <a:spcAft>
                <a:spcPts val="1200"/>
              </a:spcAft>
              <a:tabLst>
                <a:tab pos="914400" algn="l"/>
              </a:tabLst>
            </a:pPr>
            <a:r>
              <a:rPr lang="en-US" sz="2800" dirty="0"/>
              <a:t>A driving instructor working with someone who has a learner’s permit</a:t>
            </a:r>
          </a:p>
          <a:p>
            <a:pPr marR="0" lvl="1">
              <a:spcAft>
                <a:spcPts val="1200"/>
              </a:spcAft>
              <a:tabLst>
                <a:tab pos="914400" algn="l"/>
              </a:tabLst>
            </a:pPr>
            <a:r>
              <a:rPr lang="en-US" sz="2800" dirty="0"/>
              <a:t>Going to law school for 3 years before practicing law</a:t>
            </a:r>
          </a:p>
          <a:p>
            <a:pPr marR="0" lvl="1">
              <a:spcAft>
                <a:spcPts val="1200"/>
              </a:spcAft>
              <a:tabLst>
                <a:tab pos="914400" algn="l"/>
              </a:tabLst>
            </a:pPr>
            <a:r>
              <a:rPr lang="en-US" sz="2800" dirty="0"/>
              <a:t>Compulsory auto insurance</a:t>
            </a:r>
          </a:p>
          <a:p>
            <a:endParaRPr lang="en-US" sz="2800"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24</a:t>
            </a:fld>
            <a:endParaRPr lang="en-US"/>
          </a:p>
        </p:txBody>
      </p:sp>
    </p:spTree>
    <p:extLst>
      <p:ext uri="{BB962C8B-B14F-4D97-AF65-F5344CB8AC3E}">
        <p14:creationId xmlns:p14="http://schemas.microsoft.com/office/powerpoint/2010/main" val="37264031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normAutofit fontScale="90000"/>
          </a:bodyPr>
          <a:lstStyle/>
          <a:p>
            <a:pPr algn="ctr"/>
            <a:r>
              <a:rPr lang="en-US" sz="3600" dirty="0">
                <a:latin typeface="Fira Sans" panose="020B0503050000020004" pitchFamily="34" charset="0"/>
              </a:rPr>
              <a:t>Intuitions about When </a:t>
            </a:r>
            <a:br>
              <a:rPr lang="en-US" sz="3600" dirty="0">
                <a:latin typeface="Fira Sans" panose="020B0503050000020004" pitchFamily="34" charset="0"/>
              </a:rPr>
            </a:br>
            <a:r>
              <a:rPr lang="en-US" sz="3600" dirty="0">
                <a:latin typeface="Fira Sans" panose="020B0503050000020004" pitchFamily="34" charset="0"/>
              </a:rPr>
              <a:t>to Require an Intermediary</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sz="half" idx="1"/>
          </p:nvPr>
        </p:nvSpPr>
        <p:spPr/>
        <p:txBody>
          <a:bodyPr>
            <a:normAutofit/>
          </a:bodyPr>
          <a:lstStyle/>
          <a:p>
            <a:pPr>
              <a:lnSpc>
                <a:spcPct val="100000"/>
              </a:lnSpc>
              <a:spcBef>
                <a:spcPts val="1200"/>
              </a:spcBef>
              <a:spcAft>
                <a:spcPts val="600"/>
              </a:spcAft>
            </a:pPr>
            <a:r>
              <a:rPr lang="en-US" sz="2800" dirty="0"/>
              <a:t>This level of difficulty?</a:t>
            </a:r>
            <a:endParaRPr lang="en-US" sz="2600" dirty="0"/>
          </a:p>
          <a:p>
            <a:endParaRPr lang="en-US" dirty="0"/>
          </a:p>
        </p:txBody>
      </p:sp>
      <p:sp>
        <p:nvSpPr>
          <p:cNvPr id="5" name="Content Placeholder 4">
            <a:extLst>
              <a:ext uri="{FF2B5EF4-FFF2-40B4-BE49-F238E27FC236}">
                <a16:creationId xmlns:a16="http://schemas.microsoft.com/office/drawing/2014/main" id="{CD25D834-159F-4E3F-A550-E44BC10FC4B5}"/>
              </a:ext>
            </a:extLst>
          </p:cNvPr>
          <p:cNvSpPr>
            <a:spLocks noGrp="1"/>
          </p:cNvSpPr>
          <p:nvPr>
            <p:ph sz="half" idx="2"/>
          </p:nvPr>
        </p:nvSpPr>
        <p:spPr/>
        <p:txBody>
          <a:bodyPr>
            <a:normAutofit/>
          </a:bodyPr>
          <a:lstStyle/>
          <a:p>
            <a:r>
              <a:rPr lang="en-US" sz="2800" dirty="0"/>
              <a:t>Or this level of difficulty? </a:t>
            </a:r>
          </a:p>
          <a:p>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25</a:t>
            </a:fld>
            <a:endParaRPr lang="en-US"/>
          </a:p>
        </p:txBody>
      </p:sp>
      <p:pic>
        <p:nvPicPr>
          <p:cNvPr id="7" name="Picture 6">
            <a:extLst>
              <a:ext uri="{FF2B5EF4-FFF2-40B4-BE49-F238E27FC236}">
                <a16:creationId xmlns:a16="http://schemas.microsoft.com/office/drawing/2014/main" id="{EF5B568C-0E4D-4EF1-B61E-E975550CE3B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29991" y="2363492"/>
            <a:ext cx="4521632" cy="3014420"/>
          </a:xfrm>
          <a:prstGeom prst="rect">
            <a:avLst/>
          </a:prstGeom>
        </p:spPr>
      </p:pic>
      <p:pic>
        <p:nvPicPr>
          <p:cNvPr id="12" name="Picture 11">
            <a:extLst>
              <a:ext uri="{FF2B5EF4-FFF2-40B4-BE49-F238E27FC236}">
                <a16:creationId xmlns:a16="http://schemas.microsoft.com/office/drawing/2014/main" id="{FC72CD7A-563C-4505-90DF-FF13EDFAFFF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416946" y="2363492"/>
            <a:ext cx="2719950" cy="1813300"/>
          </a:xfrm>
          <a:prstGeom prst="rect">
            <a:avLst/>
          </a:prstGeom>
        </p:spPr>
      </p:pic>
      <p:pic>
        <p:nvPicPr>
          <p:cNvPr id="16" name="Picture 15">
            <a:extLst>
              <a:ext uri="{FF2B5EF4-FFF2-40B4-BE49-F238E27FC236}">
                <a16:creationId xmlns:a16="http://schemas.microsoft.com/office/drawing/2014/main" id="{414CDD83-C3F3-4997-BDAD-479260E64AA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68712" y="4207788"/>
            <a:ext cx="3193297" cy="2128865"/>
          </a:xfrm>
          <a:prstGeom prst="rect">
            <a:avLst/>
          </a:prstGeom>
        </p:spPr>
      </p:pic>
      <p:sp>
        <p:nvSpPr>
          <p:cNvPr id="17" name="TextBox 16">
            <a:extLst>
              <a:ext uri="{FF2B5EF4-FFF2-40B4-BE49-F238E27FC236}">
                <a16:creationId xmlns:a16="http://schemas.microsoft.com/office/drawing/2014/main" id="{479A84E7-91D2-48A6-96D0-B718AC66EB60}"/>
              </a:ext>
            </a:extLst>
          </p:cNvPr>
          <p:cNvSpPr txBox="1"/>
          <p:nvPr/>
        </p:nvSpPr>
        <p:spPr>
          <a:xfrm>
            <a:off x="2116439" y="1304350"/>
            <a:ext cx="9045570" cy="523220"/>
          </a:xfrm>
          <a:prstGeom prst="rect">
            <a:avLst/>
          </a:prstGeom>
          <a:noFill/>
        </p:spPr>
        <p:txBody>
          <a:bodyPr wrap="square" rtlCol="0">
            <a:spAutoFit/>
          </a:bodyPr>
          <a:lstStyle/>
          <a:p>
            <a:r>
              <a:rPr lang="en-US" sz="2800" dirty="0"/>
              <a:t>Does a consumer that receives an OTA update encounter…</a:t>
            </a:r>
          </a:p>
        </p:txBody>
      </p:sp>
    </p:spTree>
    <p:extLst>
      <p:ext uri="{BB962C8B-B14F-4D97-AF65-F5344CB8AC3E}">
        <p14:creationId xmlns:p14="http://schemas.microsoft.com/office/powerpoint/2010/main" val="14412122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lstStyle/>
          <a:p>
            <a:r>
              <a:rPr lang="en-US" dirty="0"/>
              <a:t>Physical Rules for How Devices Update?</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idx="1"/>
          </p:nvPr>
        </p:nvSpPr>
        <p:spPr>
          <a:xfrm>
            <a:off x="563880" y="1838960"/>
            <a:ext cx="11064240" cy="4571999"/>
          </a:xfrm>
        </p:spPr>
        <p:txBody>
          <a:bodyPr>
            <a:normAutofit/>
          </a:bodyPr>
          <a:lstStyle/>
          <a:p>
            <a:pPr>
              <a:lnSpc>
                <a:spcPct val="200000"/>
              </a:lnSpc>
            </a:pPr>
            <a:r>
              <a:rPr lang="en-US" sz="2800" dirty="0"/>
              <a:t>Required to bring your TV or computer to the store for updates?</a:t>
            </a:r>
          </a:p>
          <a:p>
            <a:pPr>
              <a:lnSpc>
                <a:spcPct val="200000"/>
              </a:lnSpc>
            </a:pPr>
            <a:r>
              <a:rPr lang="en-US" sz="2800" dirty="0"/>
              <a:t>Required to bring your smartphone to the wireless store? </a:t>
            </a:r>
          </a:p>
          <a:p>
            <a:pPr>
              <a:lnSpc>
                <a:spcPct val="200000"/>
              </a:lnSpc>
            </a:pPr>
            <a:r>
              <a:rPr lang="en-US" sz="2800" dirty="0"/>
              <a:t>Only allowed to use or update medical app while at the hospital?</a:t>
            </a:r>
          </a:p>
          <a:p>
            <a:pPr>
              <a:lnSpc>
                <a:spcPct val="200000"/>
              </a:lnSpc>
            </a:pPr>
            <a:r>
              <a:rPr lang="en-US" i="1" dirty="0"/>
              <a:t>Where</a:t>
            </a:r>
            <a:r>
              <a:rPr lang="en-US" dirty="0"/>
              <a:t> do OTA updates take place?</a:t>
            </a:r>
            <a:endParaRPr lang="en-US" sz="2600" dirty="0"/>
          </a:p>
          <a:p>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26</a:t>
            </a:fld>
            <a:endParaRPr lang="en-US"/>
          </a:p>
        </p:txBody>
      </p:sp>
    </p:spTree>
    <p:extLst>
      <p:ext uri="{BB962C8B-B14F-4D97-AF65-F5344CB8AC3E}">
        <p14:creationId xmlns:p14="http://schemas.microsoft.com/office/powerpoint/2010/main" val="22350529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lstStyle/>
          <a:p>
            <a:r>
              <a:rPr lang="en-US" dirty="0"/>
              <a:t>Physical Rules for Where Data Is Used?</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idx="1"/>
          </p:nvPr>
        </p:nvSpPr>
        <p:spPr>
          <a:xfrm>
            <a:off x="563880" y="2184400"/>
            <a:ext cx="11064240" cy="4226559"/>
          </a:xfrm>
        </p:spPr>
        <p:txBody>
          <a:bodyPr>
            <a:normAutofit/>
          </a:bodyPr>
          <a:lstStyle/>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Linking data use to location</a:t>
            </a:r>
          </a:p>
          <a:p>
            <a:pPr marL="342900" marR="0" lvl="0" indent="-342900">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a:p>
            <a:pPr marL="800100" lvl="1" indent="-342900">
              <a:spcBef>
                <a:spcPts val="0"/>
              </a:spcBef>
              <a:buFont typeface="Symbol" panose="05050102010706020507" pitchFamily="18" charset="2"/>
              <a:buChar char=""/>
            </a:pPr>
            <a:r>
              <a:rPr lang="en-US" sz="2800" dirty="0" err="1">
                <a:effectLst/>
                <a:latin typeface="Calibri" panose="020F0502020204030204" pitchFamily="34" charset="0"/>
                <a:ea typeface="Times New Roman" panose="02020603050405020304" pitchFamily="18" charset="0"/>
              </a:rPr>
              <a:t>Ebooks</a:t>
            </a:r>
            <a:r>
              <a:rPr lang="en-US" sz="2800" dirty="0">
                <a:effectLst/>
                <a:latin typeface="Calibri" panose="020F0502020204030204" pitchFamily="34" charset="0"/>
                <a:ea typeface="Times New Roman" panose="02020603050405020304" pitchFamily="18" charset="0"/>
              </a:rPr>
              <a:t> and libraries</a:t>
            </a:r>
          </a:p>
          <a:p>
            <a:pPr marL="800100" lvl="1" indent="-342900">
              <a:spcBef>
                <a:spcPts val="0"/>
              </a:spcBef>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endParaRPr>
          </a:p>
          <a:p>
            <a:pPr marL="800100" lvl="1" indent="-342900">
              <a:spcBef>
                <a:spcPts val="0"/>
              </a:spcBef>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Streaming movies at home / going to movie theater</a:t>
            </a:r>
          </a:p>
          <a:p>
            <a:pPr marL="800100" lvl="1" indent="-342900">
              <a:spcBef>
                <a:spcPts val="0"/>
              </a:spcBef>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endParaRPr>
          </a:p>
          <a:p>
            <a:pPr marL="800100" lvl="1" indent="-342900">
              <a:spcBef>
                <a:spcPts val="0"/>
              </a:spcBef>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Electronic retail / brick and mortar</a:t>
            </a:r>
            <a:endParaRPr lang="en-US" sz="2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27</a:t>
            </a:fld>
            <a:endParaRPr lang="en-US"/>
          </a:p>
        </p:txBody>
      </p:sp>
    </p:spTree>
    <p:extLst>
      <p:ext uri="{BB962C8B-B14F-4D97-AF65-F5344CB8AC3E}">
        <p14:creationId xmlns:p14="http://schemas.microsoft.com/office/powerpoint/2010/main" val="200706376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normAutofit fontScale="90000"/>
          </a:bodyPr>
          <a:lstStyle/>
          <a:p>
            <a:r>
              <a:rPr lang="en-US" dirty="0"/>
              <a:t>Federal Interest – Communications Spectrum</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idx="1"/>
          </p:nvPr>
        </p:nvSpPr>
        <p:spPr>
          <a:xfrm>
            <a:off x="563880" y="1838960"/>
            <a:ext cx="11064240" cy="4571999"/>
          </a:xfrm>
        </p:spPr>
        <p:txBody>
          <a:bodyPr>
            <a:normAutofit/>
          </a:bodyPr>
          <a:lstStyle/>
          <a:p>
            <a:r>
              <a:rPr lang="en-US" dirty="0"/>
              <a:t>Proposed rulemaking for allocation of spectrum for intelligent transportation systems.  </a:t>
            </a:r>
            <a:r>
              <a:rPr lang="en-US" i="1" dirty="0"/>
              <a:t>In the Matter of Use of the 5.850-5.925 GHz Band</a:t>
            </a:r>
            <a:r>
              <a:rPr lang="en-US" dirty="0"/>
              <a:t>, FCC 20-164 (ET Docket No. 19-138):</a:t>
            </a:r>
          </a:p>
          <a:p>
            <a:pPr lvl="1"/>
            <a:r>
              <a:rPr lang="en-US" dirty="0"/>
              <a:t>“Given the significant advances that have been made in automotive connectivity using a variety of means in different spectrum bands outside of 5.9 GHz, an ever-greater portion of the overall valuable spectrum resource is being used to support automotive-related functions, including those related to safety.”</a:t>
            </a:r>
          </a:p>
          <a:p>
            <a:pPr lvl="1"/>
            <a:r>
              <a:rPr lang="en-US" dirty="0"/>
              <a:t>Could this, and should this, spectrum be used for OTA?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28</a:t>
            </a:fld>
            <a:endParaRPr lang="en-US"/>
          </a:p>
        </p:txBody>
      </p:sp>
    </p:spTree>
    <p:extLst>
      <p:ext uri="{BB962C8B-B14F-4D97-AF65-F5344CB8AC3E}">
        <p14:creationId xmlns:p14="http://schemas.microsoft.com/office/powerpoint/2010/main" val="101085489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normAutofit/>
          </a:bodyPr>
          <a:lstStyle/>
          <a:p>
            <a:r>
              <a:rPr lang="en-US" dirty="0"/>
              <a:t>Federal Interest – Vehicle Safety</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idx="1"/>
          </p:nvPr>
        </p:nvSpPr>
        <p:spPr>
          <a:xfrm>
            <a:off x="563880" y="1838960"/>
            <a:ext cx="11064240" cy="4571999"/>
          </a:xfrm>
        </p:spPr>
        <p:txBody>
          <a:bodyPr>
            <a:normAutofit/>
          </a:bodyPr>
          <a:lstStyle/>
          <a:p>
            <a:r>
              <a:rPr lang="en-US" dirty="0"/>
              <a:t>“Over-the-Air (OTA) software and firmware updates are widely considered essential for networked devices. In the automotive industry, OTA firmware updates are anticipated to increase the efficiency and decrease the time in updating the critical firmware in vehicles’ electronic control units[.]”  NHTSA, </a:t>
            </a:r>
            <a:r>
              <a:rPr lang="en-US" i="1" dirty="0"/>
              <a:t>Cybersecurity of Firmware Updates</a:t>
            </a:r>
            <a:r>
              <a:rPr lang="en-US" dirty="0"/>
              <a:t>, DOT HS 812 807 (Oct. 2020).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29</a:t>
            </a:fld>
            <a:endParaRPr lang="en-US"/>
          </a:p>
        </p:txBody>
      </p:sp>
    </p:spTree>
    <p:extLst>
      <p:ext uri="{BB962C8B-B14F-4D97-AF65-F5344CB8AC3E}">
        <p14:creationId xmlns:p14="http://schemas.microsoft.com/office/powerpoint/2010/main" val="37415205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C4C5E0-5F15-4251-ACA2-73106FFF3F17}"/>
              </a:ext>
            </a:extLst>
          </p:cNvPr>
          <p:cNvSpPr>
            <a:spLocks noGrp="1"/>
          </p:cNvSpPr>
          <p:nvPr>
            <p:ph type="title"/>
          </p:nvPr>
        </p:nvSpPr>
        <p:spPr/>
        <p:txBody>
          <a:bodyPr/>
          <a:lstStyle/>
          <a:p>
            <a:r>
              <a:rPr lang="en-US" sz="3600" dirty="0"/>
              <a:t>Overview</a:t>
            </a:r>
            <a:endParaRPr lang="en-US" dirty="0"/>
          </a:p>
        </p:txBody>
      </p:sp>
      <p:sp>
        <p:nvSpPr>
          <p:cNvPr id="6" name="Content Placeholder 5">
            <a:extLst>
              <a:ext uri="{FF2B5EF4-FFF2-40B4-BE49-F238E27FC236}">
                <a16:creationId xmlns:a16="http://schemas.microsoft.com/office/drawing/2014/main" id="{E5509146-FBCE-403C-9B9B-141845CDC0A7}"/>
              </a:ext>
            </a:extLst>
          </p:cNvPr>
          <p:cNvSpPr>
            <a:spLocks noGrp="1"/>
          </p:cNvSpPr>
          <p:nvPr>
            <p:ph idx="1"/>
          </p:nvPr>
        </p:nvSpPr>
        <p:spPr/>
        <p:txBody>
          <a:bodyPr/>
          <a:lstStyle/>
          <a:p>
            <a:pPr>
              <a:lnSpc>
                <a:spcPct val="100000"/>
              </a:lnSpc>
              <a:spcBef>
                <a:spcPts val="1200"/>
              </a:spcBef>
              <a:spcAft>
                <a:spcPts val="1800"/>
              </a:spcAft>
            </a:pPr>
            <a:r>
              <a:rPr lang="en-US" sz="2800" dirty="0"/>
              <a:t>Background on Over-the-Air Updates</a:t>
            </a:r>
          </a:p>
          <a:p>
            <a:pPr>
              <a:lnSpc>
                <a:spcPct val="100000"/>
              </a:lnSpc>
              <a:spcBef>
                <a:spcPts val="1200"/>
              </a:spcBef>
              <a:spcAft>
                <a:spcPts val="1800"/>
              </a:spcAft>
            </a:pPr>
            <a:r>
              <a:rPr lang="en-US" sz="2800" dirty="0"/>
              <a:t>Legal Landscape </a:t>
            </a:r>
          </a:p>
          <a:p>
            <a:pPr>
              <a:lnSpc>
                <a:spcPct val="100000"/>
              </a:lnSpc>
              <a:spcBef>
                <a:spcPts val="1200"/>
              </a:spcBef>
              <a:spcAft>
                <a:spcPts val="1800"/>
              </a:spcAft>
            </a:pPr>
            <a:r>
              <a:rPr lang="en-US" sz="2800" dirty="0"/>
              <a:t>Passed and Proposed Legislation</a:t>
            </a:r>
          </a:p>
          <a:p>
            <a:pPr>
              <a:lnSpc>
                <a:spcPct val="100000"/>
              </a:lnSpc>
              <a:spcBef>
                <a:spcPts val="1200"/>
              </a:spcBef>
              <a:spcAft>
                <a:spcPts val="1800"/>
              </a:spcAft>
            </a:pPr>
            <a:r>
              <a:rPr lang="en-US" sz="2800" dirty="0"/>
              <a:t>Future Considerations</a:t>
            </a:r>
          </a:p>
          <a:p>
            <a:pPr marL="0" indent="0">
              <a:buNone/>
            </a:pPr>
            <a:endParaRPr lang="en-US" dirty="0"/>
          </a:p>
        </p:txBody>
      </p:sp>
      <p:sp>
        <p:nvSpPr>
          <p:cNvPr id="4" name="Slide Number Placeholder 3">
            <a:extLst>
              <a:ext uri="{FF2B5EF4-FFF2-40B4-BE49-F238E27FC236}">
                <a16:creationId xmlns:a16="http://schemas.microsoft.com/office/drawing/2014/main" id="{60796193-F6DE-424A-A641-7E7409C1A571}"/>
              </a:ext>
            </a:extLst>
          </p:cNvPr>
          <p:cNvSpPr>
            <a:spLocks noGrp="1"/>
          </p:cNvSpPr>
          <p:nvPr>
            <p:ph type="sldNum" sz="quarter" idx="4"/>
          </p:nvPr>
        </p:nvSpPr>
        <p:spPr/>
        <p:txBody>
          <a:bodyPr/>
          <a:lstStyle/>
          <a:p>
            <a:fld id="{57B228D8-E3C4-4D8C-A2CF-3AEF846A71C2}" type="slidenum">
              <a:rPr lang="en-US" smtClean="0"/>
              <a:pPr/>
              <a:t>3</a:t>
            </a:fld>
            <a:endParaRPr lang="en-US"/>
          </a:p>
        </p:txBody>
      </p:sp>
    </p:spTree>
    <p:extLst>
      <p:ext uri="{BB962C8B-B14F-4D97-AF65-F5344CB8AC3E}">
        <p14:creationId xmlns:p14="http://schemas.microsoft.com/office/powerpoint/2010/main" val="31649313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normAutofit/>
          </a:bodyPr>
          <a:lstStyle/>
          <a:p>
            <a:r>
              <a:rPr lang="en-US" dirty="0"/>
              <a:t>Federal Interest – Preemption of State Law</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idx="1"/>
          </p:nvPr>
        </p:nvSpPr>
        <p:spPr>
          <a:xfrm>
            <a:off x="563880" y="1838960"/>
            <a:ext cx="11064240" cy="4571999"/>
          </a:xfrm>
        </p:spPr>
        <p:txBody>
          <a:bodyPr>
            <a:normAutofit/>
          </a:bodyPr>
          <a:lstStyle/>
          <a:p>
            <a:r>
              <a:rPr lang="en-US" dirty="0"/>
              <a:t>47 U.S.C. § 332(c)(3)(A) (emphasis added):</a:t>
            </a:r>
          </a:p>
          <a:p>
            <a:pPr lvl="1"/>
            <a:r>
              <a:rPr lang="en-US" dirty="0"/>
              <a:t>[Subject to certain non-applicable exceptions,] no State or local government shall have any authority to regulate the </a:t>
            </a:r>
            <a:r>
              <a:rPr lang="en-US" b="1" u="sng" dirty="0"/>
              <a:t>entry of or the rates charged</a:t>
            </a:r>
            <a:r>
              <a:rPr lang="en-US" dirty="0"/>
              <a:t> by any commercial </a:t>
            </a:r>
            <a:r>
              <a:rPr lang="en-US" b="1" u="sng" dirty="0"/>
              <a:t>mobile service </a:t>
            </a:r>
            <a:r>
              <a:rPr lang="en-US" dirty="0"/>
              <a:t>or any private mobile service, except that this paragraph shall not prohibit a State from regulating the other terms and conditions of commercial mobile services.</a:t>
            </a:r>
          </a:p>
          <a:p>
            <a:pPr lvl="1"/>
            <a:r>
              <a:rPr lang="en-US" dirty="0"/>
              <a:t>Dealership software update rules, with related dealer reimbursement requirements, implicates entry or rates? </a:t>
            </a:r>
          </a:p>
          <a:p>
            <a:pPr lvl="1"/>
            <a:r>
              <a:rPr lang="en-US" dirty="0"/>
              <a:t>Can states tell Verizon, et al., where customers can use their networks to update their firmware on their vehicles?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30</a:t>
            </a:fld>
            <a:endParaRPr lang="en-US"/>
          </a:p>
        </p:txBody>
      </p:sp>
    </p:spTree>
    <p:extLst>
      <p:ext uri="{BB962C8B-B14F-4D97-AF65-F5344CB8AC3E}">
        <p14:creationId xmlns:p14="http://schemas.microsoft.com/office/powerpoint/2010/main" val="212840234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normAutofit/>
          </a:bodyPr>
          <a:lstStyle/>
          <a:p>
            <a:r>
              <a:rPr lang="en-US" dirty="0"/>
              <a:t>Federal Interest – Preemption of State Law</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idx="1"/>
          </p:nvPr>
        </p:nvSpPr>
        <p:spPr>
          <a:xfrm>
            <a:off x="563880" y="1838960"/>
            <a:ext cx="11064240" cy="4571999"/>
          </a:xfrm>
        </p:spPr>
        <p:txBody>
          <a:bodyPr>
            <a:normAutofit fontScale="92500"/>
          </a:bodyPr>
          <a:lstStyle/>
          <a:p>
            <a:r>
              <a:rPr lang="en-US" dirty="0"/>
              <a:t>Preemption in Practice – 5G Rollout</a:t>
            </a:r>
          </a:p>
          <a:p>
            <a:pPr lvl="1"/>
            <a:r>
              <a:rPr lang="en-US" dirty="0"/>
              <a:t>“The [FCC] has used preemption to facilitate the rapid deployment of 5G service. In two orders issued in 2018, the Commission preempted state and local moratoria on deploying telecommunications facilities and preempted certain requirements on deployment of small wireless facilities . . . . Specifically, the second of these orders preempted the charging of excessive fees and the imposition of unreasonable non-fee requirements, such as rules mandating that the small cell sites meet unreasonable aesthetic requirements. . . . In August 2020, the Ninth Circuit largely upheld these 2018 orders, vacating only the FCC’s standards on permissible aesthetic requirements.” </a:t>
            </a:r>
            <a:r>
              <a:rPr lang="en-US" i="1" dirty="0"/>
              <a:t>Stepping In: The FCC’s Authority to Preempt State Laws Under the Communications Act</a:t>
            </a:r>
            <a:r>
              <a:rPr lang="en-US" dirty="0"/>
              <a:t>, Congressional Research Service, No. R46736 (updated Sep. 2021)</a:t>
            </a:r>
          </a:p>
          <a:p>
            <a:pPr lvl="1"/>
            <a:r>
              <a:rPr lang="en-US" dirty="0"/>
              <a:t>Should the FCC issue a similar rule for OTAs?  Does it need to?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31</a:t>
            </a:fld>
            <a:endParaRPr lang="en-US"/>
          </a:p>
        </p:txBody>
      </p:sp>
    </p:spTree>
    <p:extLst>
      <p:ext uri="{BB962C8B-B14F-4D97-AF65-F5344CB8AC3E}">
        <p14:creationId xmlns:p14="http://schemas.microsoft.com/office/powerpoint/2010/main" val="22083094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04E-CD5D-45F4-8E48-FC84AE8026D6}"/>
              </a:ext>
            </a:extLst>
          </p:cNvPr>
          <p:cNvSpPr>
            <a:spLocks noGrp="1"/>
          </p:cNvSpPr>
          <p:nvPr>
            <p:ph type="ctrTitle"/>
          </p:nvPr>
        </p:nvSpPr>
        <p:spPr/>
        <p:txBody>
          <a:bodyPr>
            <a:normAutofit/>
          </a:bodyPr>
          <a:lstStyle/>
          <a:p>
            <a:r>
              <a:rPr lang="en-US" dirty="0"/>
              <a:t>Future Considerations</a:t>
            </a:r>
          </a:p>
        </p:txBody>
      </p:sp>
      <p:sp>
        <p:nvSpPr>
          <p:cNvPr id="4" name="Slide Number Placeholder 3">
            <a:extLst>
              <a:ext uri="{FF2B5EF4-FFF2-40B4-BE49-F238E27FC236}">
                <a16:creationId xmlns:a16="http://schemas.microsoft.com/office/drawing/2014/main" id="{A9490B67-850C-4A73-BC51-92DEC8E705A4}"/>
              </a:ext>
            </a:extLst>
          </p:cNvPr>
          <p:cNvSpPr>
            <a:spLocks noGrp="1"/>
          </p:cNvSpPr>
          <p:nvPr>
            <p:ph type="sldNum" sz="quarter" idx="12"/>
          </p:nvPr>
        </p:nvSpPr>
        <p:spPr/>
        <p:txBody>
          <a:bodyPr/>
          <a:lstStyle/>
          <a:p>
            <a:fld id="{57B228D8-E3C4-4D8C-A2CF-3AEF846A71C2}" type="slidenum">
              <a:rPr lang="en-US" smtClean="0"/>
              <a:pPr/>
              <a:t>32</a:t>
            </a:fld>
            <a:endParaRPr lang="en-US"/>
          </a:p>
        </p:txBody>
      </p:sp>
    </p:spTree>
    <p:extLst>
      <p:ext uri="{BB962C8B-B14F-4D97-AF65-F5344CB8AC3E}">
        <p14:creationId xmlns:p14="http://schemas.microsoft.com/office/powerpoint/2010/main" val="163274905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51F-1221-4EA7-BA3A-B48F7D80A0A0}"/>
              </a:ext>
            </a:extLst>
          </p:cNvPr>
          <p:cNvSpPr>
            <a:spLocks noGrp="1"/>
          </p:cNvSpPr>
          <p:nvPr>
            <p:ph type="title"/>
          </p:nvPr>
        </p:nvSpPr>
        <p:spPr/>
        <p:txBody>
          <a:bodyPr/>
          <a:lstStyle/>
          <a:p>
            <a:r>
              <a:rPr lang="en-US" dirty="0"/>
              <a:t>Potential Legal Developments</a:t>
            </a:r>
          </a:p>
        </p:txBody>
      </p:sp>
      <p:sp>
        <p:nvSpPr>
          <p:cNvPr id="3" name="Content Placeholder 2">
            <a:extLst>
              <a:ext uri="{FF2B5EF4-FFF2-40B4-BE49-F238E27FC236}">
                <a16:creationId xmlns:a16="http://schemas.microsoft.com/office/drawing/2014/main" id="{394320F6-7EC9-43AD-B314-47A003B934D8}"/>
              </a:ext>
            </a:extLst>
          </p:cNvPr>
          <p:cNvSpPr>
            <a:spLocks noGrp="1"/>
          </p:cNvSpPr>
          <p:nvPr>
            <p:ph idx="1"/>
          </p:nvPr>
        </p:nvSpPr>
        <p:spPr>
          <a:xfrm>
            <a:off x="563880" y="1838960"/>
            <a:ext cx="11064240" cy="4571999"/>
          </a:xfrm>
        </p:spPr>
        <p:txBody>
          <a:bodyPr>
            <a:normAutofit fontScale="92500" lnSpcReduction="20000"/>
          </a:bodyPr>
          <a:lstStyle/>
          <a:p>
            <a:pPr>
              <a:lnSpc>
                <a:spcPct val="100000"/>
              </a:lnSpc>
              <a:spcBef>
                <a:spcPts val="1200"/>
              </a:spcBef>
              <a:spcAft>
                <a:spcPts val="600"/>
              </a:spcAft>
            </a:pPr>
            <a:r>
              <a:rPr lang="en-US" sz="2600" dirty="0"/>
              <a:t>As the use of OTA for safety-critical updates becomes more prevalent, we may see: </a:t>
            </a:r>
          </a:p>
          <a:p>
            <a:pPr lvl="2">
              <a:lnSpc>
                <a:spcPct val="100000"/>
              </a:lnSpc>
              <a:spcBef>
                <a:spcPts val="1200"/>
              </a:spcBef>
              <a:spcAft>
                <a:spcPts val="600"/>
              </a:spcAft>
            </a:pPr>
            <a:r>
              <a:rPr lang="en-US" sz="2600" dirty="0"/>
              <a:t>NHTSA revise current safety regulations to expressly cover the use of OTA updates.</a:t>
            </a:r>
          </a:p>
          <a:p>
            <a:pPr lvl="2">
              <a:lnSpc>
                <a:spcPct val="100000"/>
              </a:lnSpc>
              <a:spcBef>
                <a:spcPts val="1200"/>
              </a:spcBef>
              <a:spcAft>
                <a:spcPts val="600"/>
              </a:spcAft>
            </a:pPr>
            <a:r>
              <a:rPr lang="en-US" sz="2600" dirty="0"/>
              <a:t>States enact statutes regulating the use of OTA updates and the roles OEMs and dealers in the process.</a:t>
            </a:r>
          </a:p>
          <a:p>
            <a:pPr lvl="2">
              <a:lnSpc>
                <a:spcPct val="100000"/>
              </a:lnSpc>
              <a:spcBef>
                <a:spcPts val="1200"/>
              </a:spcBef>
              <a:spcAft>
                <a:spcPts val="600"/>
              </a:spcAft>
            </a:pPr>
            <a:r>
              <a:rPr lang="en-US" sz="2600" dirty="0"/>
              <a:t>States enact consumer protection statutes protecting consumer information and rights related to the use of OTA updates.</a:t>
            </a:r>
          </a:p>
          <a:p>
            <a:pPr lvl="2">
              <a:lnSpc>
                <a:spcPct val="100000"/>
              </a:lnSpc>
              <a:spcBef>
                <a:spcPts val="1200"/>
              </a:spcBef>
              <a:spcAft>
                <a:spcPts val="600"/>
              </a:spcAft>
            </a:pPr>
            <a:r>
              <a:rPr lang="en-US" sz="2600" dirty="0"/>
              <a:t>States enact and revise current lemon law statutes to incorporate the use of OTA updates.</a:t>
            </a:r>
          </a:p>
          <a:p>
            <a:pPr lvl="2">
              <a:lnSpc>
                <a:spcPct val="100000"/>
              </a:lnSpc>
              <a:spcBef>
                <a:spcPts val="1200"/>
              </a:spcBef>
              <a:spcAft>
                <a:spcPts val="600"/>
              </a:spcAft>
            </a:pPr>
            <a:r>
              <a:rPr lang="en-US" sz="2600" dirty="0"/>
              <a:t>States enact or revise </a:t>
            </a:r>
            <a:r>
              <a:rPr lang="en-US" sz="2600" dirty="0" err="1"/>
              <a:t>UCC</a:t>
            </a:r>
            <a:r>
              <a:rPr lang="en-US" sz="2600" dirty="0"/>
              <a:t> provisions to cover the use of OTA updates.</a:t>
            </a:r>
          </a:p>
          <a:p>
            <a:endParaRPr lang="en-US" dirty="0"/>
          </a:p>
        </p:txBody>
      </p:sp>
      <p:sp>
        <p:nvSpPr>
          <p:cNvPr id="4" name="Slide Number Placeholder 3">
            <a:extLst>
              <a:ext uri="{FF2B5EF4-FFF2-40B4-BE49-F238E27FC236}">
                <a16:creationId xmlns:a16="http://schemas.microsoft.com/office/drawing/2014/main" id="{532E3D73-11CF-4438-9DE8-03E4A7EB7D1F}"/>
              </a:ext>
            </a:extLst>
          </p:cNvPr>
          <p:cNvSpPr>
            <a:spLocks noGrp="1"/>
          </p:cNvSpPr>
          <p:nvPr>
            <p:ph type="sldNum" sz="quarter" idx="4"/>
          </p:nvPr>
        </p:nvSpPr>
        <p:spPr/>
        <p:txBody>
          <a:bodyPr/>
          <a:lstStyle/>
          <a:p>
            <a:fld id="{57B228D8-E3C4-4D8C-A2CF-3AEF846A71C2}" type="slidenum">
              <a:rPr lang="en-US" smtClean="0"/>
              <a:pPr/>
              <a:t>33</a:t>
            </a:fld>
            <a:endParaRPr lang="en-US"/>
          </a:p>
        </p:txBody>
      </p:sp>
    </p:spTree>
    <p:extLst>
      <p:ext uri="{BB962C8B-B14F-4D97-AF65-F5344CB8AC3E}">
        <p14:creationId xmlns:p14="http://schemas.microsoft.com/office/powerpoint/2010/main" val="60585995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634C-4F00-46B2-8BF2-7B9A376B2563}"/>
              </a:ext>
            </a:extLst>
          </p:cNvPr>
          <p:cNvSpPr>
            <a:spLocks noGrp="1"/>
          </p:cNvSpPr>
          <p:nvPr>
            <p:ph type="title"/>
          </p:nvPr>
        </p:nvSpPr>
        <p:spPr/>
        <p:txBody>
          <a:bodyPr/>
          <a:lstStyle/>
          <a:p>
            <a:r>
              <a:rPr lang="en-US" dirty="0"/>
              <a:t>Dealer Concerns</a:t>
            </a:r>
          </a:p>
        </p:txBody>
      </p:sp>
      <p:sp>
        <p:nvSpPr>
          <p:cNvPr id="3" name="Content Placeholder 2">
            <a:extLst>
              <a:ext uri="{FF2B5EF4-FFF2-40B4-BE49-F238E27FC236}">
                <a16:creationId xmlns:a16="http://schemas.microsoft.com/office/drawing/2014/main" id="{C20176FE-F8C6-4CFF-BF24-6F78B9FA9E8C}"/>
              </a:ext>
            </a:extLst>
          </p:cNvPr>
          <p:cNvSpPr>
            <a:spLocks noGrp="1"/>
          </p:cNvSpPr>
          <p:nvPr>
            <p:ph idx="1"/>
          </p:nvPr>
        </p:nvSpPr>
        <p:spPr>
          <a:xfrm>
            <a:off x="337083" y="1937385"/>
            <a:ext cx="6898640" cy="4351338"/>
          </a:xfrm>
        </p:spPr>
        <p:txBody>
          <a:bodyPr>
            <a:normAutofit/>
          </a:bodyPr>
          <a:lstStyle/>
          <a:p>
            <a:pPr lvl="0">
              <a:lnSpc>
                <a:spcPct val="100000"/>
              </a:lnSpc>
              <a:spcBef>
                <a:spcPts val="1200"/>
              </a:spcBef>
            </a:pPr>
            <a:r>
              <a:rPr lang="en-US" sz="2000" b="1" dirty="0"/>
              <a:t>Customer Protection </a:t>
            </a:r>
            <a:r>
              <a:rPr lang="en-US" sz="2000" dirty="0"/>
              <a:t>– Many dealers feel they need to be part of the OTA process to ensure updates are properly performed and customers are safe and satisfied.</a:t>
            </a:r>
          </a:p>
          <a:p>
            <a:pPr lvl="1">
              <a:lnSpc>
                <a:spcPct val="100000"/>
              </a:lnSpc>
              <a:spcBef>
                <a:spcPts val="1200"/>
              </a:spcBef>
              <a:spcAft>
                <a:spcPts val="1200"/>
              </a:spcAft>
            </a:pPr>
            <a:r>
              <a:rPr lang="en-US" sz="1700" dirty="0"/>
              <a:t>OTAs can substantially increase recall completion rates and improve customer safety and satisfaction.</a:t>
            </a:r>
          </a:p>
          <a:p>
            <a:pPr>
              <a:lnSpc>
                <a:spcPct val="100000"/>
              </a:lnSpc>
              <a:spcBef>
                <a:spcPts val="1200"/>
              </a:spcBef>
            </a:pPr>
            <a:r>
              <a:rPr lang="en-US" sz="2000" b="1" dirty="0"/>
              <a:t>Money/Fairness </a:t>
            </a:r>
            <a:r>
              <a:rPr lang="en-US" sz="2000" dirty="0"/>
              <a:t>– Many dealers are concerned they may be asked to sell base model vehicles, with consumers later paying manufacturers directly for unlocking options and upgrades.</a:t>
            </a:r>
          </a:p>
          <a:p>
            <a:pPr lvl="1">
              <a:lnSpc>
                <a:spcPct val="100000"/>
              </a:lnSpc>
              <a:spcBef>
                <a:spcPts val="1200"/>
              </a:spcBef>
              <a:spcAft>
                <a:spcPts val="1200"/>
              </a:spcAft>
            </a:pPr>
            <a:r>
              <a:rPr lang="en-US" sz="1700" dirty="0"/>
              <a:t>This has not proven to be an attractive or successful business model. Customers do not want to buy OTA “add on” for all vehicle features. A better approach is likely to have dealers handle the sale of OTA products – similar to the offering of financial products</a:t>
            </a:r>
          </a:p>
          <a:p>
            <a:endParaRPr lang="en-US" dirty="0"/>
          </a:p>
        </p:txBody>
      </p:sp>
      <p:sp>
        <p:nvSpPr>
          <p:cNvPr id="4" name="Slide Number Placeholder 3">
            <a:extLst>
              <a:ext uri="{FF2B5EF4-FFF2-40B4-BE49-F238E27FC236}">
                <a16:creationId xmlns:a16="http://schemas.microsoft.com/office/drawing/2014/main" id="{F12D6127-5D09-4163-ABC6-8D7A6BE79B3F}"/>
              </a:ext>
            </a:extLst>
          </p:cNvPr>
          <p:cNvSpPr>
            <a:spLocks noGrp="1"/>
          </p:cNvSpPr>
          <p:nvPr>
            <p:ph type="sldNum" sz="quarter" idx="4"/>
          </p:nvPr>
        </p:nvSpPr>
        <p:spPr/>
        <p:txBody>
          <a:bodyPr/>
          <a:lstStyle/>
          <a:p>
            <a:fld id="{57B228D8-E3C4-4D8C-A2CF-3AEF846A71C2}" type="slidenum">
              <a:rPr lang="en-US" smtClean="0"/>
              <a:pPr/>
              <a:t>34</a:t>
            </a:fld>
            <a:endParaRPr lang="en-US"/>
          </a:p>
        </p:txBody>
      </p:sp>
      <p:pic>
        <p:nvPicPr>
          <p:cNvPr id="5" name="Picture 4">
            <a:extLst>
              <a:ext uri="{FF2B5EF4-FFF2-40B4-BE49-F238E27FC236}">
                <a16:creationId xmlns:a16="http://schemas.microsoft.com/office/drawing/2014/main" id="{9B09A358-63E8-4CAF-AA90-02F217A7E6D0}"/>
              </a:ext>
            </a:extLst>
          </p:cNvPr>
          <p:cNvPicPr>
            <a:picLocks noChangeAspect="1"/>
          </p:cNvPicPr>
          <p:nvPr/>
        </p:nvPicPr>
        <p:blipFill>
          <a:blip r:embed="rId2"/>
          <a:srcRect l="16892" r="37022" b="-1"/>
          <a:stretch>
            <a:fillRect/>
          </a:stretch>
        </p:blipFill>
        <p:spPr>
          <a:xfrm>
            <a:off x="7235723" y="11"/>
            <a:ext cx="4956277" cy="6857989"/>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715666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3B15-575E-4E2E-88B0-5A06BC98A1CF}"/>
              </a:ext>
            </a:extLst>
          </p:cNvPr>
          <p:cNvSpPr>
            <a:spLocks noGrp="1"/>
          </p:cNvSpPr>
          <p:nvPr>
            <p:ph type="title"/>
          </p:nvPr>
        </p:nvSpPr>
        <p:spPr/>
        <p:txBody>
          <a:bodyPr/>
          <a:lstStyle/>
          <a:p>
            <a:r>
              <a:rPr lang="en-US" dirty="0"/>
              <a:t>Collaborative Effort</a:t>
            </a:r>
          </a:p>
        </p:txBody>
      </p:sp>
      <p:sp>
        <p:nvSpPr>
          <p:cNvPr id="3" name="Content Placeholder 2">
            <a:extLst>
              <a:ext uri="{FF2B5EF4-FFF2-40B4-BE49-F238E27FC236}">
                <a16:creationId xmlns:a16="http://schemas.microsoft.com/office/drawing/2014/main" id="{61329B5B-8C58-452C-8336-BC7EB0DB7822}"/>
              </a:ext>
            </a:extLst>
          </p:cNvPr>
          <p:cNvSpPr>
            <a:spLocks noGrp="1"/>
          </p:cNvSpPr>
          <p:nvPr>
            <p:ph idx="1"/>
          </p:nvPr>
        </p:nvSpPr>
        <p:spPr>
          <a:xfrm>
            <a:off x="838200" y="1825625"/>
            <a:ext cx="11069320" cy="4351338"/>
          </a:xfrm>
        </p:spPr>
        <p:txBody>
          <a:bodyPr>
            <a:normAutofit/>
          </a:bodyPr>
          <a:lstStyle/>
          <a:p>
            <a:r>
              <a:rPr lang="en-US" dirty="0"/>
              <a:t>Regardless of how OTAs develop in the coming years, a successful implementation of OTAs will require a collaborative effort between OEMs and dealers in order to provide customers with an optimal experience. </a:t>
            </a:r>
          </a:p>
          <a:p>
            <a:endParaRPr lang="en-US" dirty="0"/>
          </a:p>
          <a:p>
            <a:r>
              <a:rPr lang="en-US" dirty="0"/>
              <a:t>OEMs may have more direct-to-consumer interfacing in the context of OTAs, but dealers will remain an important and necessary component for the implementation of OTAs, just as they are with other manufacturer-consumer relationships (e.g., financing, service plans, subscription-based communications, in-vehicle security and emergency services, etc.).</a:t>
            </a:r>
          </a:p>
        </p:txBody>
      </p:sp>
      <p:sp>
        <p:nvSpPr>
          <p:cNvPr id="4" name="Slide Number Placeholder 3">
            <a:extLst>
              <a:ext uri="{FF2B5EF4-FFF2-40B4-BE49-F238E27FC236}">
                <a16:creationId xmlns:a16="http://schemas.microsoft.com/office/drawing/2014/main" id="{D7DA9B5D-3DB9-414B-97B8-AFC3D7707E05}"/>
              </a:ext>
            </a:extLst>
          </p:cNvPr>
          <p:cNvSpPr>
            <a:spLocks noGrp="1"/>
          </p:cNvSpPr>
          <p:nvPr>
            <p:ph type="sldNum" sz="quarter" idx="4"/>
          </p:nvPr>
        </p:nvSpPr>
        <p:spPr/>
        <p:txBody>
          <a:bodyPr/>
          <a:lstStyle/>
          <a:p>
            <a:fld id="{57B228D8-E3C4-4D8C-A2CF-3AEF846A71C2}" type="slidenum">
              <a:rPr lang="en-US" smtClean="0"/>
              <a:pPr/>
              <a:t>35</a:t>
            </a:fld>
            <a:endParaRPr lang="en-US"/>
          </a:p>
        </p:txBody>
      </p:sp>
    </p:spTree>
    <p:extLst>
      <p:ext uri="{BB962C8B-B14F-4D97-AF65-F5344CB8AC3E}">
        <p14:creationId xmlns:p14="http://schemas.microsoft.com/office/powerpoint/2010/main" val="17374267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BA38-CB42-43DD-9F2E-739C34CB50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7D1094-BD90-47F1-AE63-1737344BB3FF}"/>
              </a:ext>
            </a:extLst>
          </p:cNvPr>
          <p:cNvSpPr>
            <a:spLocks noGrp="1"/>
          </p:cNvSpPr>
          <p:nvPr>
            <p:ph idx="1"/>
          </p:nvPr>
        </p:nvSpPr>
        <p:spPr>
          <a:xfrm>
            <a:off x="838200" y="1667364"/>
            <a:ext cx="10515600" cy="4351338"/>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8800" b="1" i="1" dirty="0"/>
              <a:t>Questions?</a:t>
            </a:r>
          </a:p>
        </p:txBody>
      </p:sp>
      <p:sp>
        <p:nvSpPr>
          <p:cNvPr id="4" name="Slide Number Placeholder 3">
            <a:extLst>
              <a:ext uri="{FF2B5EF4-FFF2-40B4-BE49-F238E27FC236}">
                <a16:creationId xmlns:a16="http://schemas.microsoft.com/office/drawing/2014/main" id="{504F7F93-3E1A-4EB3-8F48-98E257E153F3}"/>
              </a:ext>
            </a:extLst>
          </p:cNvPr>
          <p:cNvSpPr>
            <a:spLocks noGrp="1"/>
          </p:cNvSpPr>
          <p:nvPr>
            <p:ph type="sldNum" sz="quarter" idx="4"/>
          </p:nvPr>
        </p:nvSpPr>
        <p:spPr/>
        <p:txBody>
          <a:bodyPr/>
          <a:lstStyle/>
          <a:p>
            <a:fld id="{57B228D8-E3C4-4D8C-A2CF-3AEF846A71C2}" type="slidenum">
              <a:rPr lang="en-US" smtClean="0"/>
              <a:pPr/>
              <a:t>36</a:t>
            </a:fld>
            <a:endParaRPr lang="en-US"/>
          </a:p>
        </p:txBody>
      </p:sp>
    </p:spTree>
    <p:extLst>
      <p:ext uri="{BB962C8B-B14F-4D97-AF65-F5344CB8AC3E}">
        <p14:creationId xmlns:p14="http://schemas.microsoft.com/office/powerpoint/2010/main" val="12051282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04E-CD5D-45F4-8E48-FC84AE8026D6}"/>
              </a:ext>
            </a:extLst>
          </p:cNvPr>
          <p:cNvSpPr>
            <a:spLocks noGrp="1"/>
          </p:cNvSpPr>
          <p:nvPr>
            <p:ph type="ctrTitle"/>
          </p:nvPr>
        </p:nvSpPr>
        <p:spPr/>
        <p:txBody>
          <a:bodyPr>
            <a:normAutofit fontScale="90000"/>
          </a:bodyPr>
          <a:lstStyle/>
          <a:p>
            <a:r>
              <a:rPr lang="en-US" dirty="0"/>
              <a:t>Background on Over-the-Air Updates</a:t>
            </a:r>
          </a:p>
        </p:txBody>
      </p:sp>
      <p:sp>
        <p:nvSpPr>
          <p:cNvPr id="4" name="Slide Number Placeholder 3">
            <a:extLst>
              <a:ext uri="{FF2B5EF4-FFF2-40B4-BE49-F238E27FC236}">
                <a16:creationId xmlns:a16="http://schemas.microsoft.com/office/drawing/2014/main" id="{A9490B67-850C-4A73-BC51-92DEC8E705A4}"/>
              </a:ext>
            </a:extLst>
          </p:cNvPr>
          <p:cNvSpPr>
            <a:spLocks noGrp="1"/>
          </p:cNvSpPr>
          <p:nvPr>
            <p:ph type="sldNum" sz="quarter" idx="12"/>
          </p:nvPr>
        </p:nvSpPr>
        <p:spPr/>
        <p:txBody>
          <a:bodyPr/>
          <a:lstStyle/>
          <a:p>
            <a:fld id="{57B228D8-E3C4-4D8C-A2CF-3AEF846A71C2}" type="slidenum">
              <a:rPr lang="en-US" smtClean="0"/>
              <a:pPr/>
              <a:t>4</a:t>
            </a:fld>
            <a:endParaRPr lang="en-US"/>
          </a:p>
        </p:txBody>
      </p:sp>
    </p:spTree>
    <p:extLst>
      <p:ext uri="{BB962C8B-B14F-4D97-AF65-F5344CB8AC3E}">
        <p14:creationId xmlns:p14="http://schemas.microsoft.com/office/powerpoint/2010/main" val="10193879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F38A-6038-4739-8611-7040A20195A1}"/>
              </a:ext>
            </a:extLst>
          </p:cNvPr>
          <p:cNvSpPr>
            <a:spLocks noGrp="1"/>
          </p:cNvSpPr>
          <p:nvPr>
            <p:ph type="title"/>
          </p:nvPr>
        </p:nvSpPr>
        <p:spPr/>
        <p:txBody>
          <a:bodyPr/>
          <a:lstStyle/>
          <a:p>
            <a:r>
              <a:rPr lang="en-US" sz="3600" dirty="0"/>
              <a:t>What are Over-the-Air Updates?</a:t>
            </a:r>
            <a:endParaRPr lang="en-US" dirty="0"/>
          </a:p>
        </p:txBody>
      </p:sp>
      <p:sp>
        <p:nvSpPr>
          <p:cNvPr id="3" name="Content Placeholder 2">
            <a:extLst>
              <a:ext uri="{FF2B5EF4-FFF2-40B4-BE49-F238E27FC236}">
                <a16:creationId xmlns:a16="http://schemas.microsoft.com/office/drawing/2014/main" id="{0B6D4A3C-B313-4ECE-A6D1-6D5A5F0FD41E}"/>
              </a:ext>
            </a:extLst>
          </p:cNvPr>
          <p:cNvSpPr>
            <a:spLocks noGrp="1"/>
          </p:cNvSpPr>
          <p:nvPr>
            <p:ph idx="1"/>
          </p:nvPr>
        </p:nvSpPr>
        <p:spPr>
          <a:xfrm>
            <a:off x="413238" y="1745728"/>
            <a:ext cx="11605845" cy="4351338"/>
          </a:xfrm>
        </p:spPr>
        <p:txBody>
          <a:bodyPr>
            <a:normAutofit/>
          </a:bodyPr>
          <a:lstStyle/>
          <a:p>
            <a:pPr>
              <a:lnSpc>
                <a:spcPct val="100000"/>
              </a:lnSpc>
              <a:spcAft>
                <a:spcPts val="600"/>
              </a:spcAft>
            </a:pPr>
            <a:r>
              <a:rPr lang="en-US" sz="2200" b="1" dirty="0"/>
              <a:t>Over-the-air updates (“OTAs”): </a:t>
            </a:r>
            <a:r>
              <a:rPr lang="en-US" sz="2200" dirty="0"/>
              <a:t>Using wireless connectivity to send data or updates to vehicles. </a:t>
            </a:r>
          </a:p>
          <a:p>
            <a:pPr>
              <a:lnSpc>
                <a:spcPct val="100000"/>
              </a:lnSpc>
              <a:spcAft>
                <a:spcPts val="600"/>
              </a:spcAft>
            </a:pPr>
            <a:r>
              <a:rPr lang="en-US" sz="2200" dirty="0"/>
              <a:t>Vehicles have become—and are continuing to become—increasingly electronic. </a:t>
            </a:r>
          </a:p>
          <a:p>
            <a:pPr>
              <a:lnSpc>
                <a:spcPct val="100000"/>
              </a:lnSpc>
              <a:spcAft>
                <a:spcPts val="600"/>
              </a:spcAft>
            </a:pPr>
            <a:r>
              <a:rPr lang="en-US" sz="2200" dirty="0"/>
              <a:t>At the same time, vehicles are becoming more connected than ever.</a:t>
            </a:r>
          </a:p>
          <a:p>
            <a:pPr>
              <a:lnSpc>
                <a:spcPct val="100000"/>
              </a:lnSpc>
              <a:spcAft>
                <a:spcPts val="600"/>
              </a:spcAft>
            </a:pPr>
            <a:r>
              <a:rPr lang="en-US" sz="2200" dirty="0"/>
              <a:t>Vehicle hardware requires tools and a technician to diagnose any problem and repair, alter, or upgrade the hardware.  </a:t>
            </a:r>
          </a:p>
          <a:p>
            <a:pPr>
              <a:lnSpc>
                <a:spcPct val="100000"/>
              </a:lnSpc>
              <a:spcAft>
                <a:spcPts val="600"/>
              </a:spcAft>
            </a:pPr>
            <a:r>
              <a:rPr lang="en-US" sz="2200" dirty="0"/>
              <a:t>Firmware/software, however, may be increasingly updated by downloading and installing a patch and/or </a:t>
            </a:r>
            <a:r>
              <a:rPr lang="en-US" sz="2200" dirty="0" err="1"/>
              <a:t>reflashing</a:t>
            </a:r>
            <a:r>
              <a:rPr lang="en-US" sz="2200" dirty="0"/>
              <a:t> the memory, which can happen automatically and remotely, as it does with computers and phones.</a:t>
            </a:r>
          </a:p>
          <a:p>
            <a:endParaRPr lang="en-US" dirty="0"/>
          </a:p>
        </p:txBody>
      </p:sp>
      <p:sp>
        <p:nvSpPr>
          <p:cNvPr id="4" name="Slide Number Placeholder 3">
            <a:extLst>
              <a:ext uri="{FF2B5EF4-FFF2-40B4-BE49-F238E27FC236}">
                <a16:creationId xmlns:a16="http://schemas.microsoft.com/office/drawing/2014/main" id="{9283A604-9535-425E-A008-BCB0939635E5}"/>
              </a:ext>
            </a:extLst>
          </p:cNvPr>
          <p:cNvSpPr>
            <a:spLocks noGrp="1"/>
          </p:cNvSpPr>
          <p:nvPr>
            <p:ph type="sldNum" sz="quarter" idx="4"/>
          </p:nvPr>
        </p:nvSpPr>
        <p:spPr/>
        <p:txBody>
          <a:bodyPr/>
          <a:lstStyle/>
          <a:p>
            <a:fld id="{57B228D8-E3C4-4D8C-A2CF-3AEF846A71C2}" type="slidenum">
              <a:rPr lang="en-US" smtClean="0"/>
              <a:pPr/>
              <a:t>5</a:t>
            </a:fld>
            <a:endParaRPr lang="en-US"/>
          </a:p>
        </p:txBody>
      </p:sp>
      <p:pic>
        <p:nvPicPr>
          <p:cNvPr id="7" name="Picture 6">
            <a:extLst>
              <a:ext uri="{FF2B5EF4-FFF2-40B4-BE49-F238E27FC236}">
                <a16:creationId xmlns:a16="http://schemas.microsoft.com/office/drawing/2014/main" id="{D8347AEB-E3F0-491F-86AA-36A90AA2A3EB}"/>
              </a:ext>
            </a:extLst>
          </p:cNvPr>
          <p:cNvPicPr>
            <a:picLocks noChangeAspect="1"/>
          </p:cNvPicPr>
          <p:nvPr/>
        </p:nvPicPr>
        <p:blipFill>
          <a:blip r:embed="rId2"/>
          <a:stretch>
            <a:fillRect/>
          </a:stretch>
        </p:blipFill>
        <p:spPr>
          <a:xfrm>
            <a:off x="6357194" y="4919668"/>
            <a:ext cx="5328368" cy="1629083"/>
          </a:xfrm>
          <a:prstGeom prst="rect">
            <a:avLst/>
          </a:prstGeom>
        </p:spPr>
      </p:pic>
    </p:spTree>
    <p:extLst>
      <p:ext uri="{BB962C8B-B14F-4D97-AF65-F5344CB8AC3E}">
        <p14:creationId xmlns:p14="http://schemas.microsoft.com/office/powerpoint/2010/main" val="31977698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3186-BDC5-4EFE-BE3C-65B4F0027476}"/>
              </a:ext>
            </a:extLst>
          </p:cNvPr>
          <p:cNvSpPr>
            <a:spLocks noGrp="1"/>
          </p:cNvSpPr>
          <p:nvPr>
            <p:ph type="title"/>
          </p:nvPr>
        </p:nvSpPr>
        <p:spPr/>
        <p:txBody>
          <a:bodyPr/>
          <a:lstStyle/>
          <a:p>
            <a:r>
              <a:rPr lang="en-US" sz="3600" dirty="0"/>
              <a:t>What are Over-the-Air Updates?</a:t>
            </a:r>
            <a:endParaRPr lang="en-US" dirty="0"/>
          </a:p>
        </p:txBody>
      </p:sp>
      <p:sp>
        <p:nvSpPr>
          <p:cNvPr id="3" name="Content Placeholder 2">
            <a:extLst>
              <a:ext uri="{FF2B5EF4-FFF2-40B4-BE49-F238E27FC236}">
                <a16:creationId xmlns:a16="http://schemas.microsoft.com/office/drawing/2014/main" id="{0095CC01-1B9B-4405-A1A4-33F7A0DD3204}"/>
              </a:ext>
            </a:extLst>
          </p:cNvPr>
          <p:cNvSpPr>
            <a:spLocks noGrp="1"/>
          </p:cNvSpPr>
          <p:nvPr>
            <p:ph idx="1"/>
          </p:nvPr>
        </p:nvSpPr>
        <p:spPr>
          <a:xfrm>
            <a:off x="838200" y="1825625"/>
            <a:ext cx="10776438" cy="4351338"/>
          </a:xfrm>
        </p:spPr>
        <p:txBody>
          <a:bodyPr>
            <a:normAutofit fontScale="92500" lnSpcReduction="20000"/>
          </a:bodyPr>
          <a:lstStyle/>
          <a:p>
            <a:pPr>
              <a:lnSpc>
                <a:spcPct val="100000"/>
              </a:lnSpc>
              <a:spcBef>
                <a:spcPts val="1200"/>
              </a:spcBef>
              <a:spcAft>
                <a:spcPts val="1200"/>
              </a:spcAft>
            </a:pPr>
            <a:r>
              <a:rPr lang="en-US" sz="2000" dirty="0"/>
              <a:t>Connected vehicle software and OTA capabilities are wide-ranging:</a:t>
            </a:r>
          </a:p>
          <a:p>
            <a:pPr lvl="1">
              <a:spcBef>
                <a:spcPts val="1200"/>
              </a:spcBef>
              <a:spcAft>
                <a:spcPts val="1200"/>
              </a:spcAft>
              <a:buFont typeface="Arial" panose="020B0604020202020204" pitchFamily="34" charset="0"/>
              <a:buChar char="•"/>
            </a:pPr>
            <a:r>
              <a:rPr lang="en-US" sz="2000" b="1" dirty="0"/>
              <a:t>Safety/Critical Function </a:t>
            </a:r>
            <a:r>
              <a:rPr lang="en-US" sz="2000" dirty="0"/>
              <a:t>– automatic braking, adaptive cruise control, lane departure</a:t>
            </a:r>
          </a:p>
          <a:p>
            <a:pPr lvl="1">
              <a:lnSpc>
                <a:spcPct val="100000"/>
              </a:lnSpc>
              <a:spcBef>
                <a:spcPts val="1200"/>
              </a:spcBef>
              <a:spcAft>
                <a:spcPts val="1200"/>
              </a:spcAft>
              <a:buFont typeface="Arial" panose="020B0604020202020204" pitchFamily="34" charset="0"/>
              <a:buChar char="•"/>
            </a:pPr>
            <a:r>
              <a:rPr lang="en-US" sz="2000" b="1" dirty="0"/>
              <a:t>Infotainment </a:t>
            </a:r>
            <a:r>
              <a:rPr lang="en-US" sz="2000" dirty="0"/>
              <a:t>– navigation systems, multimedia options, user interface</a:t>
            </a:r>
          </a:p>
          <a:p>
            <a:pPr lvl="1">
              <a:lnSpc>
                <a:spcPct val="100000"/>
              </a:lnSpc>
              <a:spcBef>
                <a:spcPts val="1200"/>
              </a:spcBef>
              <a:spcAft>
                <a:spcPts val="1200"/>
              </a:spcAft>
              <a:buFont typeface="Arial" panose="020B0604020202020204" pitchFamily="34" charset="0"/>
              <a:buChar char="•"/>
            </a:pPr>
            <a:r>
              <a:rPr lang="en-US" sz="2000" b="1" dirty="0"/>
              <a:t>Vehicle features </a:t>
            </a:r>
            <a:r>
              <a:rPr lang="en-US" sz="2000" dirty="0"/>
              <a:t>– performance upgrades (horsepower, range, etc.) and optionality</a:t>
            </a:r>
          </a:p>
          <a:p>
            <a:pPr lvl="1">
              <a:lnSpc>
                <a:spcPct val="100000"/>
              </a:lnSpc>
              <a:spcBef>
                <a:spcPts val="1200"/>
              </a:spcBef>
              <a:spcAft>
                <a:spcPts val="1200"/>
              </a:spcAft>
              <a:buFont typeface="Arial" panose="020B0604020202020204" pitchFamily="34" charset="0"/>
              <a:buChar char="•"/>
            </a:pPr>
            <a:r>
              <a:rPr lang="en-US" sz="2000" b="1" dirty="0"/>
              <a:t>Autonomous functionality </a:t>
            </a:r>
            <a:r>
              <a:rPr lang="en-US" sz="2000" dirty="0"/>
              <a:t>– OTAs will be critical in maintaining and updating autonomous vehicles</a:t>
            </a:r>
          </a:p>
          <a:p>
            <a:pPr lvl="1">
              <a:lnSpc>
                <a:spcPct val="100000"/>
              </a:lnSpc>
              <a:spcBef>
                <a:spcPts val="1200"/>
              </a:spcBef>
              <a:spcAft>
                <a:spcPts val="1200"/>
              </a:spcAft>
              <a:buFont typeface="Arial" panose="020B0604020202020204" pitchFamily="34" charset="0"/>
              <a:buChar char="•"/>
            </a:pPr>
            <a:r>
              <a:rPr lang="en-US" sz="2000" b="1" dirty="0"/>
              <a:t>Reminders and Dealership Visits </a:t>
            </a:r>
            <a:r>
              <a:rPr lang="en-US" sz="2000" dirty="0"/>
              <a:t>– Apps can be programed to notes service needs and automatically schedule service appointments</a:t>
            </a:r>
            <a:endParaRPr lang="en-US" sz="2000" b="1" dirty="0"/>
          </a:p>
          <a:p>
            <a:pPr>
              <a:lnSpc>
                <a:spcPct val="100000"/>
              </a:lnSpc>
              <a:spcBef>
                <a:spcPts val="1200"/>
              </a:spcBef>
              <a:spcAft>
                <a:spcPts val="1200"/>
              </a:spcAft>
            </a:pPr>
            <a:r>
              <a:rPr lang="en-US" sz="2000" dirty="0"/>
              <a:t>Can be free (updates) or at a cost (upgrades). Charges for upgrades can be built in to the price of the vehicle, paid upfront, or paid on a recurring basis (subscription/service agreement).</a:t>
            </a:r>
          </a:p>
          <a:p>
            <a:pPr marL="0" indent="0">
              <a:buNone/>
            </a:pPr>
            <a:endParaRPr lang="en-US" dirty="0"/>
          </a:p>
        </p:txBody>
      </p:sp>
      <p:sp>
        <p:nvSpPr>
          <p:cNvPr id="4" name="Slide Number Placeholder 3">
            <a:extLst>
              <a:ext uri="{FF2B5EF4-FFF2-40B4-BE49-F238E27FC236}">
                <a16:creationId xmlns:a16="http://schemas.microsoft.com/office/drawing/2014/main" id="{208F7163-12E7-4201-A2A7-E1DF37DCFDBB}"/>
              </a:ext>
            </a:extLst>
          </p:cNvPr>
          <p:cNvSpPr>
            <a:spLocks noGrp="1"/>
          </p:cNvSpPr>
          <p:nvPr>
            <p:ph type="sldNum" sz="quarter" idx="4"/>
          </p:nvPr>
        </p:nvSpPr>
        <p:spPr/>
        <p:txBody>
          <a:bodyPr/>
          <a:lstStyle/>
          <a:p>
            <a:fld id="{57B228D8-E3C4-4D8C-A2CF-3AEF846A71C2}" type="slidenum">
              <a:rPr lang="en-US" smtClean="0"/>
              <a:pPr/>
              <a:t>6</a:t>
            </a:fld>
            <a:endParaRPr lang="en-US"/>
          </a:p>
        </p:txBody>
      </p:sp>
    </p:spTree>
    <p:extLst>
      <p:ext uri="{BB962C8B-B14F-4D97-AF65-F5344CB8AC3E}">
        <p14:creationId xmlns:p14="http://schemas.microsoft.com/office/powerpoint/2010/main" val="364805911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DD3F-B4A5-4B24-B69F-B9C1368627A7}"/>
              </a:ext>
            </a:extLst>
          </p:cNvPr>
          <p:cNvSpPr>
            <a:spLocks noGrp="1"/>
          </p:cNvSpPr>
          <p:nvPr>
            <p:ph type="title"/>
          </p:nvPr>
        </p:nvSpPr>
        <p:spPr/>
        <p:txBody>
          <a:bodyPr/>
          <a:lstStyle/>
          <a:p>
            <a:r>
              <a:rPr lang="en-US" sz="3600" dirty="0"/>
              <a:t>What are Over-the-Air Updates?</a:t>
            </a:r>
            <a:endParaRPr lang="en-US" dirty="0"/>
          </a:p>
        </p:txBody>
      </p:sp>
      <p:sp>
        <p:nvSpPr>
          <p:cNvPr id="3" name="Content Placeholder 2">
            <a:extLst>
              <a:ext uri="{FF2B5EF4-FFF2-40B4-BE49-F238E27FC236}">
                <a16:creationId xmlns:a16="http://schemas.microsoft.com/office/drawing/2014/main" id="{89489E2F-27E5-41B9-A763-02270E34762E}"/>
              </a:ext>
            </a:extLst>
          </p:cNvPr>
          <p:cNvSpPr>
            <a:spLocks noGrp="1"/>
          </p:cNvSpPr>
          <p:nvPr>
            <p:ph idx="1"/>
          </p:nvPr>
        </p:nvSpPr>
        <p:spPr>
          <a:xfrm>
            <a:off x="838200" y="1825625"/>
            <a:ext cx="10811608" cy="4351338"/>
          </a:xfrm>
        </p:spPr>
        <p:txBody>
          <a:bodyPr>
            <a:normAutofit/>
          </a:bodyPr>
          <a:lstStyle/>
          <a:p>
            <a:pPr>
              <a:lnSpc>
                <a:spcPct val="100000"/>
              </a:lnSpc>
              <a:spcBef>
                <a:spcPts val="1200"/>
              </a:spcBef>
              <a:spcAft>
                <a:spcPts val="1200"/>
              </a:spcAft>
            </a:pPr>
            <a:r>
              <a:rPr lang="en-US" sz="2000" b="1" dirty="0"/>
              <a:t>Usage: </a:t>
            </a:r>
            <a:r>
              <a:rPr lang="en-US" sz="2000" dirty="0"/>
              <a:t>Auto manufacturers have used OTA updates to send out </a:t>
            </a:r>
            <a:r>
              <a:rPr lang="en-US" sz="2000" i="1" dirty="0"/>
              <a:t>non-critical</a:t>
            </a:r>
            <a:r>
              <a:rPr lang="en-US" sz="2000" dirty="0"/>
              <a:t> software updates to vehicles (</a:t>
            </a:r>
            <a:r>
              <a:rPr lang="en-US" sz="2000" i="1" dirty="0"/>
              <a:t>i.e</a:t>
            </a:r>
            <a:r>
              <a:rPr lang="en-US" sz="2000" dirty="0"/>
              <a:t>., changes to navigation maps and radio/infotainment systems) for years.  In 2012, Tesla started using OTA updates to update critical systems. </a:t>
            </a:r>
          </a:p>
          <a:p>
            <a:pPr lvl="2">
              <a:lnSpc>
                <a:spcPct val="100000"/>
              </a:lnSpc>
              <a:spcBef>
                <a:spcPts val="1200"/>
              </a:spcBef>
              <a:spcAft>
                <a:spcPts val="1200"/>
              </a:spcAft>
              <a:buFont typeface="Arial" panose="020B0604020202020204" pitchFamily="34" charset="0"/>
              <a:buChar char="•"/>
            </a:pPr>
            <a:r>
              <a:rPr lang="en-US" dirty="0"/>
              <a:t>In general, c</a:t>
            </a:r>
            <a:r>
              <a:rPr lang="en-US" i="1" dirty="0"/>
              <a:t>ritical </a:t>
            </a:r>
            <a:r>
              <a:rPr lang="en-US" dirty="0"/>
              <a:t>updates (</a:t>
            </a:r>
            <a:r>
              <a:rPr lang="en-US" i="1" dirty="0"/>
              <a:t>i.e</a:t>
            </a:r>
            <a:r>
              <a:rPr lang="en-US" dirty="0"/>
              <a:t>., updates to safety-critical systems, such as steering, braking, and engine-control software) historically required a visit to the dealership with a trained technician performing the update.   </a:t>
            </a:r>
          </a:p>
          <a:p>
            <a:pPr lvl="2">
              <a:lnSpc>
                <a:spcPct val="100000"/>
              </a:lnSpc>
              <a:spcBef>
                <a:spcPts val="1200"/>
              </a:spcBef>
              <a:spcAft>
                <a:spcPts val="1200"/>
              </a:spcAft>
              <a:buFont typeface="Arial" panose="020B0604020202020204" pitchFamily="34" charset="0"/>
              <a:buChar char="•"/>
            </a:pPr>
            <a:r>
              <a:rPr lang="en-US" dirty="0"/>
              <a:t>In 2012, Tesla started updating critical systems over the air. </a:t>
            </a:r>
          </a:p>
          <a:p>
            <a:pPr>
              <a:lnSpc>
                <a:spcPct val="100000"/>
              </a:lnSpc>
              <a:spcBef>
                <a:spcPts val="1200"/>
              </a:spcBef>
              <a:spcAft>
                <a:spcPts val="1200"/>
              </a:spcAft>
            </a:pPr>
            <a:r>
              <a:rPr lang="en-US" sz="2000" b="1" dirty="0"/>
              <a:t>Future Impact: </a:t>
            </a:r>
            <a:r>
              <a:rPr lang="en-US" sz="2000" dirty="0"/>
              <a:t>As more vehicles become equipped with wireless connectivity, OEMs will start using OTA to perform more updates, including updates to safety-critical systems, impacting the entire auto industry from engineering, to manufacturing, to suppliers, to dealers, and to consumers.  </a:t>
            </a:r>
            <a:endParaRPr lang="en-US" sz="2800" dirty="0"/>
          </a:p>
          <a:p>
            <a:endParaRPr lang="en-US" dirty="0"/>
          </a:p>
        </p:txBody>
      </p:sp>
      <p:sp>
        <p:nvSpPr>
          <p:cNvPr id="4" name="Slide Number Placeholder 3">
            <a:extLst>
              <a:ext uri="{FF2B5EF4-FFF2-40B4-BE49-F238E27FC236}">
                <a16:creationId xmlns:a16="http://schemas.microsoft.com/office/drawing/2014/main" id="{8E50F947-41A1-4ADC-9D4E-B99F8FBE7B3C}"/>
              </a:ext>
            </a:extLst>
          </p:cNvPr>
          <p:cNvSpPr>
            <a:spLocks noGrp="1"/>
          </p:cNvSpPr>
          <p:nvPr>
            <p:ph type="sldNum" sz="quarter" idx="4"/>
          </p:nvPr>
        </p:nvSpPr>
        <p:spPr/>
        <p:txBody>
          <a:bodyPr/>
          <a:lstStyle/>
          <a:p>
            <a:fld id="{57B228D8-E3C4-4D8C-A2CF-3AEF846A71C2}" type="slidenum">
              <a:rPr lang="en-US" smtClean="0"/>
              <a:pPr/>
              <a:t>7</a:t>
            </a:fld>
            <a:endParaRPr lang="en-US"/>
          </a:p>
        </p:txBody>
      </p:sp>
    </p:spTree>
    <p:extLst>
      <p:ext uri="{BB962C8B-B14F-4D97-AF65-F5344CB8AC3E}">
        <p14:creationId xmlns:p14="http://schemas.microsoft.com/office/powerpoint/2010/main" val="42557103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DAC6-3CC0-4A92-81A7-9DCD69AFF939}"/>
              </a:ext>
            </a:extLst>
          </p:cNvPr>
          <p:cNvSpPr>
            <a:spLocks noGrp="1"/>
          </p:cNvSpPr>
          <p:nvPr>
            <p:ph type="title"/>
          </p:nvPr>
        </p:nvSpPr>
        <p:spPr/>
        <p:txBody>
          <a:bodyPr/>
          <a:lstStyle/>
          <a:p>
            <a:r>
              <a:rPr lang="en-US" dirty="0"/>
              <a:t>Benefits of OTAs</a:t>
            </a:r>
          </a:p>
        </p:txBody>
      </p:sp>
      <p:sp>
        <p:nvSpPr>
          <p:cNvPr id="4" name="Slide Number Placeholder 3">
            <a:extLst>
              <a:ext uri="{FF2B5EF4-FFF2-40B4-BE49-F238E27FC236}">
                <a16:creationId xmlns:a16="http://schemas.microsoft.com/office/drawing/2014/main" id="{E97DEC45-8EE8-4D86-8541-46D634E3FE5B}"/>
              </a:ext>
            </a:extLst>
          </p:cNvPr>
          <p:cNvSpPr>
            <a:spLocks noGrp="1"/>
          </p:cNvSpPr>
          <p:nvPr>
            <p:ph type="sldNum" sz="quarter" idx="4"/>
          </p:nvPr>
        </p:nvSpPr>
        <p:spPr/>
        <p:txBody>
          <a:bodyPr/>
          <a:lstStyle/>
          <a:p>
            <a:fld id="{57B228D8-E3C4-4D8C-A2CF-3AEF846A71C2}" type="slidenum">
              <a:rPr lang="en-US" smtClean="0"/>
              <a:pPr/>
              <a:t>8</a:t>
            </a:fld>
            <a:endParaRPr lang="en-US"/>
          </a:p>
        </p:txBody>
      </p:sp>
      <p:sp>
        <p:nvSpPr>
          <p:cNvPr id="25" name="Content Placeholder 1">
            <a:extLst>
              <a:ext uri="{FF2B5EF4-FFF2-40B4-BE49-F238E27FC236}">
                <a16:creationId xmlns:a16="http://schemas.microsoft.com/office/drawing/2014/main" id="{6C747DD9-F644-4A94-81C9-02EB5E4C6B4B}"/>
              </a:ext>
            </a:extLst>
          </p:cNvPr>
          <p:cNvSpPr>
            <a:spLocks noGrp="1"/>
          </p:cNvSpPr>
          <p:nvPr>
            <p:ph idx="1"/>
          </p:nvPr>
        </p:nvSpPr>
        <p:spPr>
          <a:xfrm>
            <a:off x="668215" y="1793631"/>
            <a:ext cx="10685585" cy="4383332"/>
          </a:xfrm>
        </p:spPr>
        <p:txBody>
          <a:bodyPr>
            <a:normAutofit/>
          </a:bodyPr>
          <a:lstStyle/>
          <a:p>
            <a:pPr>
              <a:lnSpc>
                <a:spcPct val="100000"/>
              </a:lnSpc>
              <a:buFont typeface="Arial" panose="020B0604020202020204" pitchFamily="34" charset="0"/>
              <a:buChar char="•"/>
            </a:pPr>
            <a:r>
              <a:rPr lang="en-US" sz="2400" dirty="0"/>
              <a:t>Safety, convenience, customer satisfaction, speed, cost savings, and optionality/functionality</a:t>
            </a:r>
          </a:p>
        </p:txBody>
      </p:sp>
      <p:sp>
        <p:nvSpPr>
          <p:cNvPr id="27" name="Oval 26">
            <a:extLst>
              <a:ext uri="{FF2B5EF4-FFF2-40B4-BE49-F238E27FC236}">
                <a16:creationId xmlns:a16="http://schemas.microsoft.com/office/drawing/2014/main" id="{312A6E0D-FCD6-452D-9A89-EA0C3B85E38C}"/>
              </a:ext>
            </a:extLst>
          </p:cNvPr>
          <p:cNvSpPr/>
          <p:nvPr/>
        </p:nvSpPr>
        <p:spPr>
          <a:xfrm>
            <a:off x="2407230" y="3054753"/>
            <a:ext cx="1360571" cy="11702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atin typeface="Calibri" panose="020F0502020204030204" pitchFamily="34" charset="0"/>
                <a:cs typeface="Calibri" panose="020F0502020204030204" pitchFamily="34" charset="0"/>
              </a:rPr>
              <a:t>UPDATES</a:t>
            </a:r>
          </a:p>
        </p:txBody>
      </p:sp>
      <p:sp>
        <p:nvSpPr>
          <p:cNvPr id="28" name="Oval 27">
            <a:extLst>
              <a:ext uri="{FF2B5EF4-FFF2-40B4-BE49-F238E27FC236}">
                <a16:creationId xmlns:a16="http://schemas.microsoft.com/office/drawing/2014/main" id="{D0ADD6E8-23B0-482E-9655-2E0E3D01365F}"/>
              </a:ext>
            </a:extLst>
          </p:cNvPr>
          <p:cNvSpPr/>
          <p:nvPr/>
        </p:nvSpPr>
        <p:spPr>
          <a:xfrm>
            <a:off x="5267923" y="2358196"/>
            <a:ext cx="1360571" cy="11702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Calibri" panose="020F0502020204030204" pitchFamily="34" charset="0"/>
                <a:cs typeface="Calibri" panose="020F0502020204030204" pitchFamily="34" charset="0"/>
              </a:rPr>
              <a:t>RECALLS</a:t>
            </a:r>
          </a:p>
        </p:txBody>
      </p:sp>
      <p:sp>
        <p:nvSpPr>
          <p:cNvPr id="29" name="Oval 28">
            <a:extLst>
              <a:ext uri="{FF2B5EF4-FFF2-40B4-BE49-F238E27FC236}">
                <a16:creationId xmlns:a16="http://schemas.microsoft.com/office/drawing/2014/main" id="{91C42805-31C1-4624-AA70-72EFCE8B553E}"/>
              </a:ext>
            </a:extLst>
          </p:cNvPr>
          <p:cNvSpPr/>
          <p:nvPr/>
        </p:nvSpPr>
        <p:spPr>
          <a:xfrm>
            <a:off x="8533367" y="3054753"/>
            <a:ext cx="1360571" cy="11702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atin typeface="Calibri" panose="020F0502020204030204" pitchFamily="34" charset="0"/>
                <a:cs typeface="Calibri" panose="020F0502020204030204" pitchFamily="34" charset="0"/>
              </a:rPr>
              <a:t>FEATURES</a:t>
            </a:r>
          </a:p>
        </p:txBody>
      </p:sp>
      <p:sp>
        <p:nvSpPr>
          <p:cNvPr id="30" name="TextBox 29">
            <a:extLst>
              <a:ext uri="{FF2B5EF4-FFF2-40B4-BE49-F238E27FC236}">
                <a16:creationId xmlns:a16="http://schemas.microsoft.com/office/drawing/2014/main" id="{26352085-425A-48D3-B9E9-EE534871BB3A}"/>
              </a:ext>
            </a:extLst>
          </p:cNvPr>
          <p:cNvSpPr txBox="1"/>
          <p:nvPr/>
        </p:nvSpPr>
        <p:spPr>
          <a:xfrm>
            <a:off x="8566256" y="4400502"/>
            <a:ext cx="2382837" cy="89255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Customer satisfaction</a:t>
            </a:r>
          </a:p>
          <a:p>
            <a:pPr marL="171450" indent="-171450">
              <a:spcAft>
                <a:spcPts val="6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New features</a:t>
            </a:r>
          </a:p>
          <a:p>
            <a:pPr marL="171450" indent="-171450">
              <a:spcAft>
                <a:spcPts val="6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Extended product lifespan</a:t>
            </a:r>
          </a:p>
        </p:txBody>
      </p:sp>
      <p:sp>
        <p:nvSpPr>
          <p:cNvPr id="31" name="TextBox 30">
            <a:extLst>
              <a:ext uri="{FF2B5EF4-FFF2-40B4-BE49-F238E27FC236}">
                <a16:creationId xmlns:a16="http://schemas.microsoft.com/office/drawing/2014/main" id="{975723DA-8262-4808-A49D-A8AC4ABD56BB}"/>
              </a:ext>
            </a:extLst>
          </p:cNvPr>
          <p:cNvSpPr txBox="1"/>
          <p:nvPr/>
        </p:nvSpPr>
        <p:spPr>
          <a:xfrm>
            <a:off x="2186331" y="4352996"/>
            <a:ext cx="1795449" cy="89255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400">
                <a:latin typeface="Calibri" panose="020F0502020204030204" pitchFamily="34" charset="0"/>
                <a:cs typeface="Calibri" panose="020F0502020204030204" pitchFamily="34" charset="0"/>
              </a:rPr>
              <a:t>Software updates</a:t>
            </a:r>
          </a:p>
          <a:p>
            <a:pPr marL="171450" indent="-171450">
              <a:spcAft>
                <a:spcPts val="600"/>
              </a:spcAft>
              <a:buFont typeface="Arial" panose="020B0604020202020204" pitchFamily="34" charset="0"/>
              <a:buChar char="•"/>
            </a:pPr>
            <a:r>
              <a:rPr lang="en-US" sz="1400">
                <a:latin typeface="Calibri" panose="020F0502020204030204" pitchFamily="34" charset="0"/>
                <a:cs typeface="Calibri" panose="020F0502020204030204" pitchFamily="34" charset="0"/>
              </a:rPr>
              <a:t>Safety and security</a:t>
            </a:r>
          </a:p>
          <a:p>
            <a:pPr marL="171450" indent="-171450">
              <a:spcAft>
                <a:spcPts val="600"/>
              </a:spcAft>
              <a:buFont typeface="Arial" panose="020B0604020202020204" pitchFamily="34" charset="0"/>
              <a:buChar char="•"/>
            </a:pPr>
            <a:r>
              <a:rPr lang="en-US" sz="1400">
                <a:latin typeface="Calibri" panose="020F0502020204030204" pitchFamily="34" charset="0"/>
                <a:cs typeface="Calibri" panose="020F0502020204030204" pitchFamily="34" charset="0"/>
              </a:rPr>
              <a:t>Release cycles</a:t>
            </a:r>
          </a:p>
        </p:txBody>
      </p:sp>
      <p:sp>
        <p:nvSpPr>
          <p:cNvPr id="32" name="TextBox 31">
            <a:extLst>
              <a:ext uri="{FF2B5EF4-FFF2-40B4-BE49-F238E27FC236}">
                <a16:creationId xmlns:a16="http://schemas.microsoft.com/office/drawing/2014/main" id="{0BA7A0AE-E5D7-44CE-9BFC-910B0AAEC4CE}"/>
              </a:ext>
            </a:extLst>
          </p:cNvPr>
          <p:cNvSpPr txBox="1"/>
          <p:nvPr/>
        </p:nvSpPr>
        <p:spPr>
          <a:xfrm>
            <a:off x="5991909" y="3507950"/>
            <a:ext cx="1966779" cy="89255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More efficient</a:t>
            </a:r>
          </a:p>
          <a:p>
            <a:pPr marL="171450" indent="-171450">
              <a:spcAft>
                <a:spcPts val="6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More comprehensive</a:t>
            </a:r>
          </a:p>
          <a:p>
            <a:pPr marL="171450" indent="-171450">
              <a:spcAft>
                <a:spcPts val="6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Likely savings</a:t>
            </a:r>
          </a:p>
        </p:txBody>
      </p:sp>
      <p:sp>
        <p:nvSpPr>
          <p:cNvPr id="33" name="Isosceles Triangle 32">
            <a:extLst>
              <a:ext uri="{FF2B5EF4-FFF2-40B4-BE49-F238E27FC236}">
                <a16:creationId xmlns:a16="http://schemas.microsoft.com/office/drawing/2014/main" id="{459B6FD7-52B2-4D4D-83DB-319693801B28}"/>
              </a:ext>
            </a:extLst>
          </p:cNvPr>
          <p:cNvSpPr/>
          <p:nvPr/>
        </p:nvSpPr>
        <p:spPr>
          <a:xfrm rot="14520633">
            <a:off x="8142339" y="3600879"/>
            <a:ext cx="91575" cy="8920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4F7E6E8C-CAFE-478C-8365-4202B0B66873}"/>
              </a:ext>
            </a:extLst>
          </p:cNvPr>
          <p:cNvSpPr/>
          <p:nvPr/>
        </p:nvSpPr>
        <p:spPr>
          <a:xfrm rot="10800000">
            <a:off x="5902643" y="3521238"/>
            <a:ext cx="106469" cy="7672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4DA639AB-4E5E-404B-A77C-B3CAAE3667F1}"/>
              </a:ext>
            </a:extLst>
          </p:cNvPr>
          <p:cNvGrpSpPr/>
          <p:nvPr/>
        </p:nvGrpSpPr>
        <p:grpSpPr>
          <a:xfrm>
            <a:off x="5099665" y="4954158"/>
            <a:ext cx="1973040" cy="1395358"/>
            <a:chOff x="5167313" y="4524595"/>
            <a:chExt cx="1941653" cy="1596482"/>
          </a:xfrm>
        </p:grpSpPr>
        <p:grpSp>
          <p:nvGrpSpPr>
            <p:cNvPr id="36" name="Group 35">
              <a:extLst>
                <a:ext uri="{FF2B5EF4-FFF2-40B4-BE49-F238E27FC236}">
                  <a16:creationId xmlns:a16="http://schemas.microsoft.com/office/drawing/2014/main" id="{265B667E-7E9D-4301-B2F2-81B2CE5E3EBF}"/>
                </a:ext>
              </a:extLst>
            </p:cNvPr>
            <p:cNvGrpSpPr/>
            <p:nvPr/>
          </p:nvGrpSpPr>
          <p:grpSpPr>
            <a:xfrm>
              <a:off x="5737284" y="4524595"/>
              <a:ext cx="1371682" cy="1352774"/>
              <a:chOff x="9690313" y="4343400"/>
              <a:chExt cx="1371682" cy="1352774"/>
            </a:xfrm>
          </p:grpSpPr>
          <p:sp>
            <p:nvSpPr>
              <p:cNvPr id="38" name="Oval 37">
                <a:extLst>
                  <a:ext uri="{FF2B5EF4-FFF2-40B4-BE49-F238E27FC236}">
                    <a16:creationId xmlns:a16="http://schemas.microsoft.com/office/drawing/2014/main" id="{5630A175-5FDA-499F-9129-0583B6D7D863}"/>
                  </a:ext>
                </a:extLst>
              </p:cNvPr>
              <p:cNvSpPr/>
              <p:nvPr/>
            </p:nvSpPr>
            <p:spPr>
              <a:xfrm>
                <a:off x="9709221" y="4343400"/>
                <a:ext cx="1352774" cy="1352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B76E033-6157-48BD-B23D-F9E4A1458CF3}"/>
                  </a:ext>
                </a:extLst>
              </p:cNvPr>
              <p:cNvSpPr/>
              <p:nvPr/>
            </p:nvSpPr>
            <p:spPr>
              <a:xfrm>
                <a:off x="9690313" y="4451339"/>
                <a:ext cx="1244835" cy="1244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a:extLst>
                <a:ext uri="{FF2B5EF4-FFF2-40B4-BE49-F238E27FC236}">
                  <a16:creationId xmlns:a16="http://schemas.microsoft.com/office/drawing/2014/main" id="{6C7D64F3-FB1D-486C-B837-0A1F5BFD9EDC}"/>
                </a:ext>
              </a:extLst>
            </p:cNvPr>
            <p:cNvPicPr>
              <a:picLocks noChangeAspect="1"/>
            </p:cNvPicPr>
            <p:nvPr/>
          </p:nvPicPr>
          <p:blipFill>
            <a:blip r:embed="rId2"/>
            <a:stretch>
              <a:fillRect/>
            </a:stretch>
          </p:blipFill>
          <p:spPr>
            <a:xfrm>
              <a:off x="5167313" y="4878250"/>
              <a:ext cx="1766886" cy="1242827"/>
            </a:xfrm>
            <a:prstGeom prst="rect">
              <a:avLst/>
            </a:prstGeom>
          </p:spPr>
        </p:pic>
      </p:grpSp>
      <p:sp>
        <p:nvSpPr>
          <p:cNvPr id="40" name="Isosceles Triangle 39">
            <a:extLst>
              <a:ext uri="{FF2B5EF4-FFF2-40B4-BE49-F238E27FC236}">
                <a16:creationId xmlns:a16="http://schemas.microsoft.com/office/drawing/2014/main" id="{D6FDA3C1-AB09-443E-8801-2F535F28535A}"/>
              </a:ext>
            </a:extLst>
          </p:cNvPr>
          <p:cNvSpPr/>
          <p:nvPr/>
        </p:nvSpPr>
        <p:spPr>
          <a:xfrm rot="7079367" flipH="1">
            <a:off x="4066741" y="3618943"/>
            <a:ext cx="91575" cy="8920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515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3E69-1ADC-4354-A779-D7B17207F72A}"/>
              </a:ext>
            </a:extLst>
          </p:cNvPr>
          <p:cNvSpPr>
            <a:spLocks noGrp="1"/>
          </p:cNvSpPr>
          <p:nvPr>
            <p:ph type="title"/>
          </p:nvPr>
        </p:nvSpPr>
        <p:spPr/>
        <p:txBody>
          <a:bodyPr>
            <a:normAutofit fontScale="90000"/>
          </a:bodyPr>
          <a:lstStyle/>
          <a:p>
            <a:r>
              <a:rPr lang="en-US" sz="3600" dirty="0"/>
              <a:t>Benefits of OTAs – Safety Convenience, Customer Satisfaction, and AVs</a:t>
            </a:r>
            <a:endParaRPr lang="en-US" dirty="0"/>
          </a:p>
        </p:txBody>
      </p:sp>
      <p:sp>
        <p:nvSpPr>
          <p:cNvPr id="3" name="Content Placeholder 2">
            <a:extLst>
              <a:ext uri="{FF2B5EF4-FFF2-40B4-BE49-F238E27FC236}">
                <a16:creationId xmlns:a16="http://schemas.microsoft.com/office/drawing/2014/main" id="{2E114C24-7CEC-4340-AE43-EA1DA2877992}"/>
              </a:ext>
            </a:extLst>
          </p:cNvPr>
          <p:cNvSpPr>
            <a:spLocks noGrp="1"/>
          </p:cNvSpPr>
          <p:nvPr>
            <p:ph idx="1"/>
          </p:nvPr>
        </p:nvSpPr>
        <p:spPr>
          <a:xfrm>
            <a:off x="662354" y="1852002"/>
            <a:ext cx="7294685" cy="4351338"/>
          </a:xfrm>
        </p:spPr>
        <p:txBody>
          <a:bodyPr>
            <a:normAutofit fontScale="55000" lnSpcReduction="20000"/>
          </a:bodyPr>
          <a:lstStyle/>
          <a:p>
            <a:r>
              <a:rPr lang="en-US" sz="3800" b="1" dirty="0"/>
              <a:t>Safety/Critical Function - </a:t>
            </a:r>
            <a:r>
              <a:rPr lang="en-US" sz="3800" dirty="0"/>
              <a:t>If an over-the-air update can resolve a safety issue, the instant, near-universal adoption provided by over-the-air update can dramatically enhance vehicle safety.</a:t>
            </a:r>
          </a:p>
          <a:p>
            <a:pPr marL="0" lvl="0" indent="0">
              <a:lnSpc>
                <a:spcPct val="100000"/>
              </a:lnSpc>
              <a:buNone/>
            </a:pPr>
            <a:endParaRPr lang="en-US" sz="3800" b="1" dirty="0"/>
          </a:p>
          <a:p>
            <a:pPr lvl="0">
              <a:lnSpc>
                <a:spcPct val="100000"/>
              </a:lnSpc>
            </a:pPr>
            <a:r>
              <a:rPr lang="en-US" sz="3800" b="1" dirty="0"/>
              <a:t>Convenience </a:t>
            </a:r>
            <a:r>
              <a:rPr lang="en-US" sz="3800" dirty="0"/>
              <a:t>– Updates do not require a customer to schedule an appointment, visit a repair facility, or take any action beyond pushing a button to permit the update (if that, as updates can be automatic with customer consent).</a:t>
            </a:r>
            <a:br>
              <a:rPr lang="en-US" sz="3800" dirty="0"/>
            </a:br>
            <a:endParaRPr lang="en-US" sz="3800" dirty="0"/>
          </a:p>
          <a:p>
            <a:pPr lvl="0">
              <a:lnSpc>
                <a:spcPct val="100000"/>
              </a:lnSpc>
            </a:pPr>
            <a:r>
              <a:rPr lang="en-US" sz="3800" b="1" dirty="0"/>
              <a:t>Customer satisfaction </a:t>
            </a:r>
            <a:r>
              <a:rPr lang="en-US" sz="3800" dirty="0"/>
              <a:t>– Updates ensure customers have the most current version of a particular application with the latest features.</a:t>
            </a:r>
          </a:p>
          <a:p>
            <a:pPr marL="0" lvl="0" indent="0">
              <a:lnSpc>
                <a:spcPct val="100000"/>
              </a:lnSpc>
              <a:buNone/>
            </a:pPr>
            <a:endParaRPr lang="en-US" sz="3800" dirty="0"/>
          </a:p>
          <a:p>
            <a:pPr lvl="0">
              <a:lnSpc>
                <a:spcPct val="100000"/>
              </a:lnSpc>
            </a:pPr>
            <a:r>
              <a:rPr lang="en-US" sz="3800" b="1" dirty="0"/>
              <a:t>Autonomous Vehicles</a:t>
            </a:r>
            <a:r>
              <a:rPr lang="en-US" sz="3800" dirty="0"/>
              <a:t> – OTAs are a necessary component to the development and implementation of AVs.</a:t>
            </a:r>
            <a:endParaRPr lang="en-US" sz="3800" b="1" dirty="0"/>
          </a:p>
          <a:p>
            <a:endParaRPr lang="en-US" dirty="0"/>
          </a:p>
        </p:txBody>
      </p:sp>
      <p:sp>
        <p:nvSpPr>
          <p:cNvPr id="4" name="Slide Number Placeholder 3">
            <a:extLst>
              <a:ext uri="{FF2B5EF4-FFF2-40B4-BE49-F238E27FC236}">
                <a16:creationId xmlns:a16="http://schemas.microsoft.com/office/drawing/2014/main" id="{AFFEBA7D-800C-493E-BBBE-128223AB0ABF}"/>
              </a:ext>
            </a:extLst>
          </p:cNvPr>
          <p:cNvSpPr>
            <a:spLocks noGrp="1"/>
          </p:cNvSpPr>
          <p:nvPr>
            <p:ph type="sldNum" sz="quarter" idx="4"/>
          </p:nvPr>
        </p:nvSpPr>
        <p:spPr/>
        <p:txBody>
          <a:bodyPr/>
          <a:lstStyle/>
          <a:p>
            <a:fld id="{57B228D8-E3C4-4D8C-A2CF-3AEF846A71C2}" type="slidenum">
              <a:rPr lang="en-US" smtClean="0"/>
              <a:pPr/>
              <a:t>9</a:t>
            </a:fld>
            <a:endParaRPr lang="en-US"/>
          </a:p>
        </p:txBody>
      </p:sp>
      <p:pic>
        <p:nvPicPr>
          <p:cNvPr id="5" name="Picture 4">
            <a:extLst>
              <a:ext uri="{FF2B5EF4-FFF2-40B4-BE49-F238E27FC236}">
                <a16:creationId xmlns:a16="http://schemas.microsoft.com/office/drawing/2014/main" id="{859F40C8-18E1-4EAB-B04D-AEE04480424E}"/>
              </a:ext>
            </a:extLst>
          </p:cNvPr>
          <p:cNvPicPr>
            <a:picLocks noChangeAspect="1"/>
          </p:cNvPicPr>
          <p:nvPr/>
        </p:nvPicPr>
        <p:blipFill>
          <a:blip r:embed="rId2"/>
          <a:srcRect l="44147" r="12498" b="-1"/>
          <a:stretch>
            <a:fillRect/>
          </a:stretch>
        </p:blipFill>
        <p:spPr>
          <a:xfrm>
            <a:off x="8036781" y="2303238"/>
            <a:ext cx="3937315" cy="3019649"/>
          </a:xfrm>
          <a:prstGeom prst="rect">
            <a:avLst/>
          </a:prstGeom>
          <a:noFill/>
        </p:spPr>
      </p:pic>
    </p:spTree>
    <p:extLst>
      <p:ext uri="{BB962C8B-B14F-4D97-AF65-F5344CB8AC3E}">
        <p14:creationId xmlns:p14="http://schemas.microsoft.com/office/powerpoint/2010/main" val="93231177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2321</Words>
  <Application>Microsoft Office PowerPoint</Application>
  <PresentationFormat>Widescreen</PresentationFormat>
  <Paragraphs>216</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Courier New</vt:lpstr>
      <vt:lpstr>Fira Sans</vt:lpstr>
      <vt:lpstr>Symbol</vt:lpstr>
      <vt:lpstr>Wingdings</vt:lpstr>
      <vt:lpstr>Office Theme</vt:lpstr>
      <vt:lpstr>Over-the-Air Updates and Franchise Legislation</vt:lpstr>
      <vt:lpstr>PowerPoint Presentation</vt:lpstr>
      <vt:lpstr>Overview</vt:lpstr>
      <vt:lpstr>Background on Over-the-Air Updates</vt:lpstr>
      <vt:lpstr>What are Over-the-Air Updates?</vt:lpstr>
      <vt:lpstr>What are Over-the-Air Updates?</vt:lpstr>
      <vt:lpstr>What are Over-the-Air Updates?</vt:lpstr>
      <vt:lpstr>Benefits of OTAs</vt:lpstr>
      <vt:lpstr>Benefits of OTAs – Safety Convenience, Customer Satisfaction, and AVs</vt:lpstr>
      <vt:lpstr>Legal Landscape</vt:lpstr>
      <vt:lpstr>Copyright, License Agreements, Consumer Litigation</vt:lpstr>
      <vt:lpstr>Competing Concerns between OEMs and Dealers</vt:lpstr>
      <vt:lpstr>NHTSA and State Regulators</vt:lpstr>
      <vt:lpstr>Legislation</vt:lpstr>
      <vt:lpstr>Passed and Proposed Legislation</vt:lpstr>
      <vt:lpstr>2021 Florida Senate Bill 1430 / House Bill 1065</vt:lpstr>
      <vt:lpstr>2021 North Carolina Senate Bill 631</vt:lpstr>
      <vt:lpstr>2022 Virginia House Bill 259 - PASSED</vt:lpstr>
      <vt:lpstr>2022 West Virginia and Oklahoma Bills</vt:lpstr>
      <vt:lpstr>2022 West Virginia House Bill 4560 - PASSED</vt:lpstr>
      <vt:lpstr>Dealership Involvement in OTAs   - - - - - - - - - - - -   Perspectives on Telecommunications and Preemption</vt:lpstr>
      <vt:lpstr>Evolution of Consumer Tech</vt:lpstr>
      <vt:lpstr>Intuitions about When  to Require an Intermediary</vt:lpstr>
      <vt:lpstr>Intuitions about When  to Require an Intermediary</vt:lpstr>
      <vt:lpstr>Intuitions about When  to Require an Intermediary</vt:lpstr>
      <vt:lpstr>Physical Rules for How Devices Update?</vt:lpstr>
      <vt:lpstr>Physical Rules for Where Data Is Used?</vt:lpstr>
      <vt:lpstr>Federal Interest – Communications Spectrum</vt:lpstr>
      <vt:lpstr>Federal Interest – Vehicle Safety</vt:lpstr>
      <vt:lpstr>Federal Interest – Preemption of State Law</vt:lpstr>
      <vt:lpstr>Federal Interest – Preemption of State Law</vt:lpstr>
      <vt:lpstr>Future Considerations</vt:lpstr>
      <vt:lpstr>Potential Legal Developments</vt:lpstr>
      <vt:lpstr>Dealer Concerns</vt:lpstr>
      <vt:lpstr>Collaborative Effort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Over-the-Air Updates and Franchise Legislation</dc:title>
  <dc:creator>Steve McKelvey</dc:creator>
  <cp:lastModifiedBy>Steve McKelvey</cp:lastModifiedBy>
  <cp:revision>8</cp:revision>
  <dcterms:created xsi:type="dcterms:W3CDTF">1900-01-01T06:00:00Z</dcterms:created>
  <dcterms:modified xsi:type="dcterms:W3CDTF">2022-09-23T15:40:41Z</dcterms:modified>
</cp:coreProperties>
</file>