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1.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5.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6"/>
  </p:notesMasterIdLst>
  <p:handoutMasterIdLst>
    <p:handoutMasterId r:id="rId47"/>
  </p:handoutMasterIdLst>
  <p:sldIdLst>
    <p:sldId id="2524" r:id="rId5"/>
    <p:sldId id="2584" r:id="rId6"/>
    <p:sldId id="2527" r:id="rId7"/>
    <p:sldId id="2469" r:id="rId8"/>
    <p:sldId id="2531" r:id="rId9"/>
    <p:sldId id="2533" r:id="rId10"/>
    <p:sldId id="2534" r:id="rId11"/>
    <p:sldId id="2542" r:id="rId12"/>
    <p:sldId id="2535" r:id="rId13"/>
    <p:sldId id="2540" r:id="rId14"/>
    <p:sldId id="2536" r:id="rId15"/>
    <p:sldId id="2537" r:id="rId16"/>
    <p:sldId id="2576" r:id="rId17"/>
    <p:sldId id="2543" r:id="rId18"/>
    <p:sldId id="2525" r:id="rId19"/>
    <p:sldId id="2544" r:id="rId20"/>
    <p:sldId id="2545" r:id="rId21"/>
    <p:sldId id="2581" r:id="rId22"/>
    <p:sldId id="2579" r:id="rId23"/>
    <p:sldId id="2431" r:id="rId24"/>
    <p:sldId id="2528" r:id="rId25"/>
    <p:sldId id="2572" r:id="rId26"/>
    <p:sldId id="2573" r:id="rId27"/>
    <p:sldId id="2574" r:id="rId28"/>
    <p:sldId id="2575" r:id="rId29"/>
    <p:sldId id="2552" r:id="rId30"/>
    <p:sldId id="2555" r:id="rId31"/>
    <p:sldId id="2556" r:id="rId32"/>
    <p:sldId id="2559" r:id="rId33"/>
    <p:sldId id="2557" r:id="rId34"/>
    <p:sldId id="2582" r:id="rId35"/>
    <p:sldId id="2580" r:id="rId36"/>
    <p:sldId id="2560" r:id="rId37"/>
    <p:sldId id="2566" r:id="rId38"/>
    <p:sldId id="2565" r:id="rId39"/>
    <p:sldId id="2567" r:id="rId40"/>
    <p:sldId id="2569" r:id="rId41"/>
    <p:sldId id="2570" r:id="rId42"/>
    <p:sldId id="2583" r:id="rId43"/>
    <p:sldId id="2558" r:id="rId44"/>
    <p:sldId id="2548"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74"/>
  </p:normalViewPr>
  <p:slideViewPr>
    <p:cSldViewPr snapToGrid="0" snapToObjects="1" showGuides="1">
      <p:cViewPr varScale="1">
        <p:scale>
          <a:sx n="104" d="100"/>
          <a:sy n="104" d="100"/>
        </p:scale>
        <p:origin x="156" y="114"/>
      </p:cViewPr>
      <p:guideLst>
        <p:guide orient="horz" pos="2112"/>
        <p:guide pos="3864"/>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317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9" tIns="45719" rIns="91439" bIns="45719"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9" tIns="45719" rIns="91439" bIns="45719" rtlCol="0"/>
          <a:lstStyle>
            <a:lvl1pPr algn="r">
              <a:defRPr sz="1200"/>
            </a:lvl1pPr>
          </a:lstStyle>
          <a:p>
            <a:fld id="{A1F95790-C2E7-49F8-901E-577646B989DC}" type="datetimeFigureOut">
              <a:rPr lang="en-US" smtClean="0"/>
              <a:t>9/13/2018</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9" tIns="45719" rIns="91439"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9" tIns="45719" rIns="91439" bIns="45719" rtlCol="0" anchor="b"/>
          <a:lstStyle>
            <a:lvl1pPr algn="r">
              <a:defRPr sz="1200"/>
            </a:lvl1pPr>
          </a:lstStyle>
          <a:p>
            <a:fld id="{60A85F02-F646-438D-B5D9-2151755E7FD4}" type="slidenum">
              <a:rPr lang="en-US" smtClean="0"/>
              <a:t>‹#›</a:t>
            </a:fld>
            <a:endParaRPr lang="en-US"/>
          </a:p>
        </p:txBody>
      </p:sp>
    </p:spTree>
    <p:extLst>
      <p:ext uri="{BB962C8B-B14F-4D97-AF65-F5344CB8AC3E}">
        <p14:creationId xmlns:p14="http://schemas.microsoft.com/office/powerpoint/2010/main" val="1589219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6" tIns="46588" rIns="93176" bIns="46588" rtlCol="0"/>
          <a:lstStyle>
            <a:lvl1pPr algn="r">
              <a:defRPr sz="1200"/>
            </a:lvl1pPr>
          </a:lstStyle>
          <a:p>
            <a:fld id="{426F439B-391B-4B41-826A-951FCF412C34}" type="datetimeFigureOut">
              <a:rPr lang="en-US" smtClean="0"/>
              <a:t>9/13/2018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6" tIns="46588" rIns="93176" bIns="46588"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6400" y="696913"/>
            <a:ext cx="6197600" cy="348615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4966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11</a:t>
            </a:fld>
            <a:endParaRPr lang="en-US" dirty="0"/>
          </a:p>
        </p:txBody>
      </p:sp>
    </p:spTree>
    <p:extLst>
      <p:ext uri="{BB962C8B-B14F-4D97-AF65-F5344CB8AC3E}">
        <p14:creationId xmlns:p14="http://schemas.microsoft.com/office/powerpoint/2010/main" val="5340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12</a:t>
            </a:fld>
            <a:endParaRPr lang="en-US" dirty="0"/>
          </a:p>
        </p:txBody>
      </p:sp>
    </p:spTree>
    <p:extLst>
      <p:ext uri="{BB962C8B-B14F-4D97-AF65-F5344CB8AC3E}">
        <p14:creationId xmlns:p14="http://schemas.microsoft.com/office/powerpoint/2010/main" val="4270930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14</a:t>
            </a:fld>
            <a:endParaRPr lang="en-US" dirty="0"/>
          </a:p>
        </p:txBody>
      </p:sp>
    </p:spTree>
    <p:extLst>
      <p:ext uri="{BB962C8B-B14F-4D97-AF65-F5344CB8AC3E}">
        <p14:creationId xmlns:p14="http://schemas.microsoft.com/office/powerpoint/2010/main" val="243402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6400" y="696913"/>
            <a:ext cx="6197600" cy="348615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7183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22</a:t>
            </a:fld>
            <a:endParaRPr lang="en-US" dirty="0"/>
          </a:p>
        </p:txBody>
      </p:sp>
    </p:spTree>
    <p:extLst>
      <p:ext uri="{BB962C8B-B14F-4D97-AF65-F5344CB8AC3E}">
        <p14:creationId xmlns:p14="http://schemas.microsoft.com/office/powerpoint/2010/main" val="1878582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23</a:t>
            </a:fld>
            <a:endParaRPr lang="en-US" dirty="0"/>
          </a:p>
        </p:txBody>
      </p:sp>
    </p:spTree>
    <p:extLst>
      <p:ext uri="{BB962C8B-B14F-4D97-AF65-F5344CB8AC3E}">
        <p14:creationId xmlns:p14="http://schemas.microsoft.com/office/powerpoint/2010/main" val="261823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24</a:t>
            </a:fld>
            <a:endParaRPr lang="en-US" dirty="0"/>
          </a:p>
        </p:txBody>
      </p:sp>
    </p:spTree>
    <p:extLst>
      <p:ext uri="{BB962C8B-B14F-4D97-AF65-F5344CB8AC3E}">
        <p14:creationId xmlns:p14="http://schemas.microsoft.com/office/powerpoint/2010/main" val="1886769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a:fld id="{E27968A0-2773-4E6D-A3EA-5EE59DBB9DEC}" type="slidenum">
              <a:rPr lang="en-GB" sz="900" smtClean="0">
                <a:solidFill>
                  <a:prstClr val="black"/>
                </a:solidFill>
                <a:latin typeface="CorpoS"/>
              </a:rPr>
              <a:pPr algn="l"/>
              <a:t>25</a:t>
            </a:fld>
            <a:endParaRPr lang="en-GB" sz="900" dirty="0">
              <a:solidFill>
                <a:prstClr val="black"/>
              </a:solidFill>
              <a:latin typeface="CorpoS"/>
            </a:endParaRPr>
          </a:p>
        </p:txBody>
      </p:sp>
    </p:spTree>
    <p:extLst>
      <p:ext uri="{BB962C8B-B14F-4D97-AF65-F5344CB8AC3E}">
        <p14:creationId xmlns:p14="http://schemas.microsoft.com/office/powerpoint/2010/main" val="29050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06400" y="696913"/>
            <a:ext cx="6197600" cy="3486150"/>
          </a:xfrm>
        </p:spPr>
      </p:sp>
      <p:sp>
        <p:nvSpPr>
          <p:cNvPr id="3" name="Заметки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562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3776527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79498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3553746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3245827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126248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8</a:t>
            </a:fld>
            <a:endParaRPr lang="en-US" dirty="0"/>
          </a:p>
        </p:txBody>
      </p:sp>
    </p:spTree>
    <p:extLst>
      <p:ext uri="{BB962C8B-B14F-4D97-AF65-F5344CB8AC3E}">
        <p14:creationId xmlns:p14="http://schemas.microsoft.com/office/powerpoint/2010/main" val="668898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9</a:t>
            </a:fld>
            <a:endParaRPr lang="en-US" dirty="0"/>
          </a:p>
        </p:txBody>
      </p:sp>
    </p:spTree>
    <p:extLst>
      <p:ext uri="{BB962C8B-B14F-4D97-AF65-F5344CB8AC3E}">
        <p14:creationId xmlns:p14="http://schemas.microsoft.com/office/powerpoint/2010/main" val="591267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FA0038-7055-434C-B6C4-B8C69565C600}" type="slidenum">
              <a:rPr lang="en-US" smtClean="0"/>
              <a:t>10</a:t>
            </a:fld>
            <a:endParaRPr lang="en-US" dirty="0"/>
          </a:p>
        </p:txBody>
      </p:sp>
    </p:spTree>
    <p:extLst>
      <p:ext uri="{BB962C8B-B14F-4D97-AF65-F5344CB8AC3E}">
        <p14:creationId xmlns:p14="http://schemas.microsoft.com/office/powerpoint/2010/main" val="1943004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49BF2D20-DAE2-42DC-9AB8-77B7B38D7307}"/>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5486400"/>
            <a:ext cx="6548438" cy="304801"/>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1885361"/>
            <a:ext cx="5157787"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1885361"/>
            <a:ext cx="5183188"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388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hotos in Squares">
    <p:spTree>
      <p:nvGrpSpPr>
        <p:cNvPr id="1" name=""/>
        <p:cNvGrpSpPr/>
        <p:nvPr/>
      </p:nvGrpSpPr>
      <p:grpSpPr>
        <a:xfrm>
          <a:off x="0" y="0"/>
          <a:ext cx="0" cy="0"/>
          <a:chOff x="0" y="0"/>
          <a:chExt cx="0" cy="0"/>
        </a:xfrm>
      </p:grpSpPr>
      <p:sp>
        <p:nvSpPr>
          <p:cNvPr id="13" name="Полилиния 12"/>
          <p:cNvSpPr>
            <a:spLocks noGrp="1"/>
          </p:cNvSpPr>
          <p:nvPr>
            <p:ph type="pic" sz="quarter" idx="14"/>
          </p:nvPr>
        </p:nvSpPr>
        <p:spPr>
          <a:xfrm>
            <a:off x="6458601" y="-13063"/>
            <a:ext cx="4984597" cy="6881852"/>
          </a:xfrm>
          <a:custGeom>
            <a:avLst/>
            <a:gdLst>
              <a:gd name="connsiteX0" fmla="*/ 1503648 w 9969194"/>
              <a:gd name="connsiteY0" fmla="*/ 0 h 13763703"/>
              <a:gd name="connsiteX1" fmla="*/ 5527552 w 9969194"/>
              <a:gd name="connsiteY1" fmla="*/ 0 h 13763703"/>
              <a:gd name="connsiteX2" fmla="*/ 5527552 w 9969194"/>
              <a:gd name="connsiteY2" fmla="*/ 1227909 h 13763703"/>
              <a:gd name="connsiteX3" fmla="*/ 7022614 w 9969194"/>
              <a:gd name="connsiteY3" fmla="*/ 1227909 h 13763703"/>
              <a:gd name="connsiteX4" fmla="*/ 7022614 w 9969194"/>
              <a:gd name="connsiteY4" fmla="*/ 2794727 h 13763703"/>
              <a:gd name="connsiteX5" fmla="*/ 9969194 w 9969194"/>
              <a:gd name="connsiteY5" fmla="*/ 2794727 h 13763703"/>
              <a:gd name="connsiteX6" fmla="*/ 9969194 w 9969194"/>
              <a:gd name="connsiteY6" fmla="*/ 5957026 h 13763703"/>
              <a:gd name="connsiteX7" fmla="*/ 8950610 w 9969194"/>
              <a:gd name="connsiteY7" fmla="*/ 5957026 h 13763703"/>
              <a:gd name="connsiteX8" fmla="*/ 8950610 w 9969194"/>
              <a:gd name="connsiteY8" fmla="*/ 12565789 h 13763703"/>
              <a:gd name="connsiteX9" fmla="*/ 1869952 w 9969194"/>
              <a:gd name="connsiteY9" fmla="*/ 12565789 h 13763703"/>
              <a:gd name="connsiteX10" fmla="*/ 1869952 w 9969194"/>
              <a:gd name="connsiteY10" fmla="*/ 13763703 h 13763703"/>
              <a:gd name="connsiteX11" fmla="*/ 0 w 9969194"/>
              <a:gd name="connsiteY11" fmla="*/ 13763703 h 13763703"/>
              <a:gd name="connsiteX12" fmla="*/ 0 w 9969194"/>
              <a:gd name="connsiteY12" fmla="*/ 12096207 h 13763703"/>
              <a:gd name="connsiteX13" fmla="*/ 1503648 w 9969194"/>
              <a:gd name="connsiteY13" fmla="*/ 12096207 h 13763703"/>
              <a:gd name="connsiteX14" fmla="*/ 1503648 w 9969194"/>
              <a:gd name="connsiteY14" fmla="*/ 5147401 h 13763703"/>
              <a:gd name="connsiteX15" fmla="*/ 6808482 w 9969194"/>
              <a:gd name="connsiteY15" fmla="*/ 5147401 h 13763703"/>
              <a:gd name="connsiteX16" fmla="*/ 6808482 w 9969194"/>
              <a:gd name="connsiteY16" fmla="*/ 3088415 h 13763703"/>
              <a:gd name="connsiteX17" fmla="*/ 5160598 w 9969194"/>
              <a:gd name="connsiteY17" fmla="*/ 3088415 h 13763703"/>
              <a:gd name="connsiteX18" fmla="*/ 5160598 w 9969194"/>
              <a:gd name="connsiteY18" fmla="*/ 1436915 h 13763703"/>
              <a:gd name="connsiteX19" fmla="*/ 1503648 w 9969194"/>
              <a:gd name="connsiteY19" fmla="*/ 1436915 h 1376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969194" h="13763703">
                <a:moveTo>
                  <a:pt x="1503648" y="0"/>
                </a:moveTo>
                <a:lnTo>
                  <a:pt x="5527552" y="0"/>
                </a:lnTo>
                <a:lnTo>
                  <a:pt x="5527552" y="1227909"/>
                </a:lnTo>
                <a:lnTo>
                  <a:pt x="7022614" y="1227909"/>
                </a:lnTo>
                <a:lnTo>
                  <a:pt x="7022614" y="2794727"/>
                </a:lnTo>
                <a:lnTo>
                  <a:pt x="9969194" y="2794727"/>
                </a:lnTo>
                <a:lnTo>
                  <a:pt x="9969194" y="5957026"/>
                </a:lnTo>
                <a:lnTo>
                  <a:pt x="8950610" y="5957026"/>
                </a:lnTo>
                <a:lnTo>
                  <a:pt x="8950610" y="12565789"/>
                </a:lnTo>
                <a:lnTo>
                  <a:pt x="1869952" y="12565789"/>
                </a:lnTo>
                <a:lnTo>
                  <a:pt x="1869952" y="13763703"/>
                </a:lnTo>
                <a:lnTo>
                  <a:pt x="0" y="13763703"/>
                </a:lnTo>
                <a:lnTo>
                  <a:pt x="0" y="12096207"/>
                </a:lnTo>
                <a:lnTo>
                  <a:pt x="1503648" y="12096207"/>
                </a:lnTo>
                <a:lnTo>
                  <a:pt x="1503648" y="5147401"/>
                </a:lnTo>
                <a:lnTo>
                  <a:pt x="6808482" y="5147401"/>
                </a:lnTo>
                <a:lnTo>
                  <a:pt x="6808482" y="3088415"/>
                </a:lnTo>
                <a:lnTo>
                  <a:pt x="5160598" y="3088415"/>
                </a:lnTo>
                <a:lnTo>
                  <a:pt x="5160598" y="1436915"/>
                </a:lnTo>
                <a:lnTo>
                  <a:pt x="1503648" y="1436915"/>
                </a:lnTo>
                <a:close/>
              </a:path>
            </a:pathLst>
          </a:custGeom>
          <a:ln w="3175">
            <a:miter lim="400000"/>
          </a:ln>
          <a:extLst>
            <a:ext uri="{C572A759-6A51-4108-AA02-DFA0A04FC94B}">
              <ma14:wrappingTextBoxFlag xmlns:ma14="http://schemas.microsoft.com/office/mac/drawingml/2011/main" xmlns="" val="1"/>
            </a:ext>
          </a:extLst>
        </p:spPr>
        <p:txBody>
          <a:bodyPr wrap="square" anchor="ctr">
            <a:noAutofit/>
          </a:bodyPr>
          <a:lstStyle>
            <a:lvl1pPr marL="0" indent="0" algn="ctr">
              <a:buNone/>
              <a:defRPr/>
            </a:lvl1pPr>
          </a:lstStyle>
          <a:p>
            <a:r>
              <a:rPr lang="en-US"/>
              <a:t>Click icon to add picture</a:t>
            </a:r>
            <a:endParaRPr lang="en-US" dirty="0"/>
          </a:p>
        </p:txBody>
      </p:sp>
      <p:sp>
        <p:nvSpPr>
          <p:cNvPr id="7" name="Shape 223">
            <a:extLst>
              <a:ext uri="{FF2B5EF4-FFF2-40B4-BE49-F238E27FC236}">
                <a16:creationId xmlns:a16="http://schemas.microsoft.com/office/drawing/2014/main" id="{00159812-53E9-D848-9606-198A5B9858E2}"/>
              </a:ext>
            </a:extLst>
          </p:cNvPr>
          <p:cNvSpPr/>
          <p:nvPr userDrawn="1"/>
        </p:nvSpPr>
        <p:spPr>
          <a:xfrm>
            <a:off x="10491266" y="1562652"/>
            <a:ext cx="1562173" cy="1562173"/>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8" name="Shape 224">
            <a:extLst>
              <a:ext uri="{FF2B5EF4-FFF2-40B4-BE49-F238E27FC236}">
                <a16:creationId xmlns:a16="http://schemas.microsoft.com/office/drawing/2014/main" id="{B6EC8FD8-5421-9645-9F0E-CBC6D7CF690B}"/>
              </a:ext>
            </a:extLst>
          </p:cNvPr>
          <p:cNvSpPr/>
          <p:nvPr userDrawn="1"/>
        </p:nvSpPr>
        <p:spPr>
          <a:xfrm>
            <a:off x="7144406" y="879573"/>
            <a:ext cx="662702" cy="662702"/>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9" name="Shape 225">
            <a:extLst>
              <a:ext uri="{FF2B5EF4-FFF2-40B4-BE49-F238E27FC236}">
                <a16:creationId xmlns:a16="http://schemas.microsoft.com/office/drawing/2014/main" id="{FB52FD4B-1ED8-5C42-8013-FD61B2A3A2CB}"/>
              </a:ext>
            </a:extLst>
          </p:cNvPr>
          <p:cNvSpPr/>
          <p:nvPr userDrawn="1"/>
        </p:nvSpPr>
        <p:spPr>
          <a:xfrm>
            <a:off x="11488701" y="6383701"/>
            <a:ext cx="781358" cy="781358"/>
          </a:xfrm>
          <a:prstGeom prst="rect">
            <a:avLst/>
          </a:prstGeom>
          <a:ln w="38100">
            <a:solidFill>
              <a:schemeClr val="bg2"/>
            </a:solidFill>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dirty="0">
              <a:solidFill>
                <a:schemeClr val="bg2"/>
              </a:solidFill>
            </a:endParaRPr>
          </a:p>
        </p:txBody>
      </p:sp>
      <p:sp>
        <p:nvSpPr>
          <p:cNvPr id="14" name="Title 1">
            <a:extLst>
              <a:ext uri="{FF2B5EF4-FFF2-40B4-BE49-F238E27FC236}">
                <a16:creationId xmlns:a16="http://schemas.microsoft.com/office/drawing/2014/main" id="{69038DA1-6D5C-EA47-BDA4-388C0BC571D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5" name="Text Placeholder 11">
            <a:extLst>
              <a:ext uri="{FF2B5EF4-FFF2-40B4-BE49-F238E27FC236}">
                <a16:creationId xmlns:a16="http://schemas.microsoft.com/office/drawing/2014/main" id="{D7404C76-F118-6149-96DF-BF25D43E26A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1">
            <a:extLst>
              <a:ext uri="{FF2B5EF4-FFF2-40B4-BE49-F238E27FC236}">
                <a16:creationId xmlns:a16="http://schemas.microsoft.com/office/drawing/2014/main" id="{7205F80F-3B88-A44D-812A-11909F0C93D8}"/>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41419098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dirty="0"/>
              <a:t>CLICK TO EDIT MASTER TITLE</a:t>
            </a:r>
          </a:p>
        </p:txBody>
      </p:sp>
      <p:sp>
        <p:nvSpPr>
          <p:cNvPr id="5" name="Subtitle 2">
            <a:extLst>
              <a:ext uri="{FF2B5EF4-FFF2-40B4-BE49-F238E27FC236}">
                <a16:creationId xmlns:a16="http://schemas.microsoft.com/office/drawing/2014/main" id="{CB11A616-4D84-4BF3-86C7-9F1BBDAD3A83}"/>
              </a:ext>
            </a:extLst>
          </p:cNvPr>
          <p:cNvSpPr>
            <a:spLocks noGrp="1"/>
          </p:cNvSpPr>
          <p:nvPr>
            <p:ph type="subTitle" idx="1"/>
          </p:nvPr>
        </p:nvSpPr>
        <p:spPr>
          <a:xfrm>
            <a:off x="838200" y="5486400"/>
            <a:ext cx="6548438" cy="6975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2725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034744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A5E4FE9-CEDE-F34D-924F-EB11B49749A2}"/>
              </a:ext>
            </a:extLst>
          </p:cNvPr>
          <p:cNvSpPr>
            <a:spLocks noGrp="1"/>
          </p:cNvSpPr>
          <p:nvPr>
            <p:ph sz="quarter" idx="10"/>
          </p:nvPr>
        </p:nvSpPr>
        <p:spPr>
          <a:xfrm>
            <a:off x="1363424" y="2367777"/>
            <a:ext cx="5056426" cy="3791433"/>
          </a:xfrm>
        </p:spPr>
        <p:txBody>
          <a:bodyPr/>
          <a:lstStyle/>
          <a:p>
            <a:pPr lvl="0"/>
            <a:r>
              <a:rPr lang="en-US"/>
              <a:t>Edit Master text styles</a:t>
            </a:r>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6790780" y="839972"/>
            <a:ext cx="4767262" cy="1342045"/>
          </a:xfrm>
        </p:spPr>
        <p:txBody>
          <a:bodyPr lIns="0" anchor="b"/>
          <a:lstStyle/>
          <a:p>
            <a:r>
              <a:rPr lang="en-US" dirty="0"/>
              <a:t>TITLE GOES</a:t>
            </a:r>
            <a:br>
              <a:rPr lang="en-US" dirty="0"/>
            </a:br>
            <a:r>
              <a:rPr lang="en-US" dirty="0"/>
              <a:t>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6790780" y="3019352"/>
            <a:ext cx="4767262" cy="3099153"/>
          </a:xfrm>
        </p:spPr>
        <p:txBody>
          <a:bodyPr lIns="0">
            <a:normAutofit/>
          </a:bodyPr>
          <a:lstStyle>
            <a:lvl1pPr>
              <a:lnSpc>
                <a:spcPct val="150000"/>
              </a:lnSpc>
              <a:defRPr sz="1200" spc="0">
                <a:solidFill>
                  <a:schemeClr val="tx2"/>
                </a:solidFill>
              </a:defRPr>
            </a:lvl1pPr>
            <a:lvl2pPr>
              <a:lnSpc>
                <a:spcPct val="150000"/>
              </a:lnSpc>
              <a:defRPr sz="1100" spc="0">
                <a:solidFill>
                  <a:schemeClr val="tx2"/>
                </a:solidFill>
              </a:defRPr>
            </a:lvl2pPr>
            <a:lvl3pPr>
              <a:lnSpc>
                <a:spcPct val="150000"/>
              </a:lnSpc>
              <a:defRPr sz="1050" spc="0">
                <a:solidFill>
                  <a:schemeClr val="tx2"/>
                </a:solidFill>
              </a:defRPr>
            </a:lvl3pPr>
            <a:lvl4pPr>
              <a:lnSpc>
                <a:spcPct val="150000"/>
              </a:lnSpc>
              <a:defRPr sz="1000" spc="0">
                <a:solidFill>
                  <a:schemeClr val="tx2"/>
                </a:solidFill>
              </a:defRPr>
            </a:lvl4pPr>
            <a:lvl5pPr>
              <a:lnSpc>
                <a:spcPct val="150000"/>
              </a:lnSpc>
              <a:defRPr sz="10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6790780" y="2247679"/>
            <a:ext cx="4767262"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1820781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dirty="0"/>
              <a:t>CLICK TO EDIT MASTER TITLE STYLE</a:t>
            </a:r>
          </a:p>
        </p:txBody>
      </p:sp>
      <p:sp>
        <p:nvSpPr>
          <p:cNvPr id="7" name="Content Placeholder 5">
            <a:extLst>
              <a:ext uri="{FF2B5EF4-FFF2-40B4-BE49-F238E27FC236}">
                <a16:creationId xmlns:a16="http://schemas.microsoft.com/office/drawing/2014/main" id="{D75C1F3A-BBBB-2946-BF9D-CD1C4898C830}"/>
              </a:ext>
            </a:extLst>
          </p:cNvPr>
          <p:cNvSpPr>
            <a:spLocks noGrp="1"/>
          </p:cNvSpPr>
          <p:nvPr>
            <p:ph sz="quarter" idx="10"/>
          </p:nvPr>
        </p:nvSpPr>
        <p:spPr>
          <a:xfrm>
            <a:off x="838200" y="1690688"/>
            <a:ext cx="10896600" cy="4862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85082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ZA"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a:t>Click to edit Master title style</a:t>
            </a:r>
            <a:endParaRPr lang="en-ZA" dirty="0"/>
          </a:p>
        </p:txBody>
      </p:sp>
      <p:sp>
        <p:nvSpPr>
          <p:cNvPr id="4" name="Content Placeholder 2">
            <a:extLst>
              <a:ext uri="{FF2B5EF4-FFF2-40B4-BE49-F238E27FC236}">
                <a16:creationId xmlns:a16="http://schemas.microsoft.com/office/drawing/2014/main" id="{51B3D6EB-0B4B-4C00-A78E-E618E038C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38612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ZA" dirty="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a:t>Click to edit Master title style</a:t>
            </a:r>
            <a:endParaRPr lang="en-ZA" dirty="0"/>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Picture Placeholder 2">
            <a:extLst>
              <a:ext uri="{FF2B5EF4-FFF2-40B4-BE49-F238E27FC236}">
                <a16:creationId xmlns:a16="http://schemas.microsoft.com/office/drawing/2014/main" id="{B04B7B3E-1EE1-4212-9F4F-0C7DC6C1584F}"/>
              </a:ext>
            </a:extLst>
          </p:cNvPr>
          <p:cNvSpPr>
            <a:spLocks noGrp="1"/>
          </p:cNvSpPr>
          <p:nvPr>
            <p:ph type="pic" idx="11"/>
          </p:nvPr>
        </p:nvSpPr>
        <p:spPr>
          <a:xfrm>
            <a:off x="5180012"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259013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9118259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A8FB924-7820-A342-A545-0DFCE2908E1F}"/>
              </a:ext>
            </a:extLst>
          </p:cNvPr>
          <p:cNvSpPr>
            <a:spLocks noGrp="1"/>
          </p:cNvSpPr>
          <p:nvPr>
            <p:ph type="pic" sz="quarter" idx="13"/>
          </p:nvPr>
        </p:nvSpPr>
        <p:spPr>
          <a:xfrm>
            <a:off x="831850" y="0"/>
            <a:ext cx="113601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a:noAutofit/>
          </a:bodyPr>
          <a:lstStyle>
            <a:lvl1pPr marL="0" indent="0" algn="ctr">
              <a:buNone/>
              <a:defRPr sz="1400"/>
            </a:lvl1pPr>
          </a:lstStyle>
          <a:p>
            <a:r>
              <a:rPr lang="en-US"/>
              <a:t>Click icon to add picture</a:t>
            </a:r>
            <a:endParaRPr lang="en-US" dirty="0"/>
          </a:p>
        </p:txBody>
      </p:sp>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13273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EE4273-5B11-44D2-BB30-AB361AEA564E}"/>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1" y="3072985"/>
            <a:ext cx="6548438" cy="2413416"/>
          </a:xfrm>
        </p:spPr>
        <p:txBody>
          <a:bodyPr anchor="b">
            <a:noAutofit/>
          </a:bodyPr>
          <a:lstStyle>
            <a:lvl1pPr>
              <a:defRPr sz="6000"/>
            </a:lvl1pPr>
          </a:lstStyle>
          <a:p>
            <a:r>
              <a:rPr lang="en-US" dirty="0"/>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199" y="5486401"/>
            <a:ext cx="6548439" cy="304800"/>
          </a:xfrm>
        </p:spPr>
        <p:txBody>
          <a:bodyPr>
            <a:normAutofit/>
          </a:bodyPr>
          <a:lstStyle>
            <a:lvl1pPr marL="0" indent="0">
              <a:buNone/>
              <a:defRPr sz="1600" spc="300"/>
            </a:lvl1pPr>
          </a:lstStyle>
          <a:p>
            <a:pPr lvl="0"/>
            <a:r>
              <a:rPr lang="en-US" dirty="0"/>
              <a:t>WEBSITE GOES HERE</a:t>
            </a:r>
          </a:p>
        </p:txBody>
      </p:sp>
    </p:spTree>
    <p:extLst>
      <p:ext uri="{BB962C8B-B14F-4D97-AF65-F5344CB8AC3E}">
        <p14:creationId xmlns:p14="http://schemas.microsoft.com/office/powerpoint/2010/main" val="1506622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Headline on two lines in </a:t>
            </a:r>
            <a:r>
              <a:rPr lang="en-US" noProof="0" dirty="0" err="1"/>
              <a:t>CorpoA</a:t>
            </a:r>
            <a:r>
              <a:rPr lang="en-US" noProof="0" dirty="0"/>
              <a:t> (Headings) 30 pt. </a:t>
            </a:r>
            <a:br>
              <a:rPr lang="en-US" noProof="0" dirty="0"/>
            </a:br>
            <a:r>
              <a:rPr lang="en-US" noProof="0" dirty="0"/>
              <a:t>Lorem ipsum dolor sit </a:t>
            </a:r>
            <a:r>
              <a:rPr lang="en-US" noProof="0" dirty="0" err="1"/>
              <a:t>amet</a:t>
            </a:r>
            <a:r>
              <a:rPr lang="en-US" noProof="0" dirty="0"/>
              <a:t>.</a:t>
            </a:r>
          </a:p>
        </p:txBody>
      </p:sp>
      <p:sp>
        <p:nvSpPr>
          <p:cNvPr id="8" name="Textplatzhalter 7"/>
          <p:cNvSpPr>
            <a:spLocks noGrp="1"/>
          </p:cNvSpPr>
          <p:nvPr>
            <p:ph type="body" sz="quarter" idx="13" hasCustomPrompt="1"/>
          </p:nvPr>
        </p:nvSpPr>
        <p:spPr>
          <a:xfrm>
            <a:off x="395081" y="151202"/>
            <a:ext cx="5505133" cy="220274"/>
          </a:xfrm>
        </p:spPr>
        <p:txBody>
          <a:bodyPr/>
          <a:lstStyle>
            <a:lvl1pPr marL="0" indent="0">
              <a:lnSpc>
                <a:spcPct val="100000"/>
              </a:lnSpc>
              <a:spcAft>
                <a:spcPts val="0"/>
              </a:spcAft>
              <a:buFont typeface="Arial" panose="020B0604020202020204" pitchFamily="34" charset="0"/>
              <a:buNone/>
              <a:defRPr sz="1198"/>
            </a:lvl1pPr>
            <a:lvl2pPr marL="0" indent="0">
              <a:lnSpc>
                <a:spcPct val="100000"/>
              </a:lnSpc>
              <a:spcAft>
                <a:spcPts val="0"/>
              </a:spcAft>
              <a:buNone/>
              <a:defRPr sz="1198"/>
            </a:lvl2pPr>
            <a:lvl3pPr marL="0" indent="0">
              <a:lnSpc>
                <a:spcPct val="100000"/>
              </a:lnSpc>
              <a:spcAft>
                <a:spcPts val="0"/>
              </a:spcAft>
              <a:buNone/>
              <a:defRPr sz="1198"/>
            </a:lvl3pPr>
            <a:lvl4pPr marL="0" indent="0">
              <a:lnSpc>
                <a:spcPct val="100000"/>
              </a:lnSpc>
              <a:spcAft>
                <a:spcPts val="0"/>
              </a:spcAft>
              <a:buNone/>
              <a:defRPr sz="1198"/>
            </a:lvl4pPr>
            <a:lvl5pPr marL="0" indent="0">
              <a:lnSpc>
                <a:spcPct val="100000"/>
              </a:lnSpc>
              <a:spcAft>
                <a:spcPts val="0"/>
              </a:spcAft>
              <a:buNone/>
              <a:defRPr sz="1198"/>
            </a:lvl5pPr>
            <a:lvl6pPr marL="0" indent="0">
              <a:lnSpc>
                <a:spcPct val="100000"/>
              </a:lnSpc>
              <a:spcAft>
                <a:spcPts val="0"/>
              </a:spcAft>
              <a:buNone/>
              <a:defRPr sz="1198"/>
            </a:lvl6pPr>
            <a:lvl7pPr marL="0" indent="0">
              <a:lnSpc>
                <a:spcPct val="100000"/>
              </a:lnSpc>
              <a:spcAft>
                <a:spcPts val="0"/>
              </a:spcAft>
              <a:buNone/>
              <a:defRPr sz="1198"/>
            </a:lvl7pPr>
            <a:lvl8pPr marL="0" indent="0">
              <a:lnSpc>
                <a:spcPct val="100000"/>
              </a:lnSpc>
              <a:spcAft>
                <a:spcPts val="0"/>
              </a:spcAft>
              <a:buNone/>
              <a:defRPr sz="1198"/>
            </a:lvl8pPr>
            <a:lvl9pPr marL="0" indent="0">
              <a:lnSpc>
                <a:spcPct val="100000"/>
              </a:lnSpc>
              <a:spcAft>
                <a:spcPts val="0"/>
              </a:spcAft>
              <a:buNone/>
              <a:defRPr sz="1198"/>
            </a:lvl9pPr>
          </a:lstStyle>
          <a:p>
            <a:pPr lvl="0"/>
            <a:r>
              <a:rPr lang="en-US" noProof="0" dirty="0"/>
              <a:t>Optional chapter heading</a:t>
            </a:r>
          </a:p>
        </p:txBody>
      </p:sp>
      <p:sp>
        <p:nvSpPr>
          <p:cNvPr id="5" name="Fußzeilenplatzhalter 4"/>
          <p:cNvSpPr>
            <a:spLocks noGrp="1"/>
          </p:cNvSpPr>
          <p:nvPr>
            <p:ph type="ftr" sz="quarter" idx="15"/>
          </p:nvPr>
        </p:nvSpPr>
        <p:spPr/>
        <p:txBody>
          <a:bodyPr/>
          <a:lstStyle/>
          <a:p>
            <a:r>
              <a:rPr lang="en-US" dirty="0">
                <a:solidFill>
                  <a:prstClr val="black"/>
                </a:solidFill>
              </a:rPr>
              <a:t>Presentation title in CorpoS (Body) 10 pt | Department | Date</a:t>
            </a:r>
          </a:p>
        </p:txBody>
      </p:sp>
      <p:sp>
        <p:nvSpPr>
          <p:cNvPr id="6" name="Foliennummernplatzhalter 5"/>
          <p:cNvSpPr>
            <a:spLocks noGrp="1"/>
          </p:cNvSpPr>
          <p:nvPr>
            <p:ph type="sldNum" sz="quarter" idx="16"/>
          </p:nvPr>
        </p:nvSpPr>
        <p:spPr>
          <a:xfrm>
            <a:off x="11794725" y="6552000"/>
            <a:ext cx="323830" cy="306000"/>
          </a:xfrm>
          <a:prstGeom prst="rect">
            <a:avLst/>
          </a:prstGeom>
        </p:spPr>
        <p:txBody>
          <a:bodyPr/>
          <a:lstStyle/>
          <a:p>
            <a:fld id="{AD1D1349-391B-44DC-865F-5996B3E40F26}" type="slidenum">
              <a:rPr lang="en-US" smtClean="0">
                <a:solidFill>
                  <a:prstClr val="black"/>
                </a:solidFill>
              </a:rPr>
              <a:pPr/>
              <a:t>‹#›</a:t>
            </a:fld>
            <a:endParaRPr lang="en-US" dirty="0">
              <a:solidFill>
                <a:prstClr val="black"/>
              </a:solidFill>
            </a:endParaRPr>
          </a:p>
        </p:txBody>
      </p:sp>
      <p:sp>
        <p:nvSpPr>
          <p:cNvPr id="7" name="Textplatzhalter 3"/>
          <p:cNvSpPr>
            <a:spLocks noGrp="1"/>
          </p:cNvSpPr>
          <p:nvPr>
            <p:ph type="body" sz="quarter" idx="17" hasCustomPrompt="1"/>
          </p:nvPr>
        </p:nvSpPr>
        <p:spPr>
          <a:xfrm>
            <a:off x="6969571" y="0"/>
            <a:ext cx="935513"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9" name="Textplatzhalter 3"/>
          <p:cNvSpPr>
            <a:spLocks noGrp="1"/>
          </p:cNvSpPr>
          <p:nvPr>
            <p:ph type="body" sz="quarter" idx="18" hasCustomPrompt="1"/>
          </p:nvPr>
        </p:nvSpPr>
        <p:spPr>
          <a:xfrm>
            <a:off x="7980643"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
        <p:nvSpPr>
          <p:cNvPr id="10" name="Textplatzhalter 3"/>
          <p:cNvSpPr>
            <a:spLocks noGrp="1"/>
          </p:cNvSpPr>
          <p:nvPr>
            <p:ph type="body" sz="quarter" idx="19" hasCustomPrompt="1"/>
          </p:nvPr>
        </p:nvSpPr>
        <p:spPr>
          <a:xfrm>
            <a:off x="9923631" y="0"/>
            <a:ext cx="1871026" cy="306000"/>
          </a:xfrm>
        </p:spPr>
        <p:txBody>
          <a:bodyPr/>
          <a:lstStyle>
            <a:lvl1pPr marL="0" indent="0">
              <a:lnSpc>
                <a:spcPct val="100000"/>
              </a:lnSpc>
              <a:spcAft>
                <a:spcPts val="0"/>
              </a:spcAft>
              <a:buFont typeface="Arial" panose="020B0604020202020204" pitchFamily="34" charset="0"/>
              <a:buNone/>
              <a:defRPr sz="600" baseline="0">
                <a:solidFill>
                  <a:schemeClr val="bg1"/>
                </a:solidFill>
              </a:defRPr>
            </a:lvl1pPr>
            <a:lvl2pPr marL="0" indent="0">
              <a:lnSpc>
                <a:spcPct val="100000"/>
              </a:lnSpc>
              <a:spcAft>
                <a:spcPts val="0"/>
              </a:spcAft>
              <a:buNone/>
              <a:defRPr sz="600">
                <a:solidFill>
                  <a:schemeClr val="bg1"/>
                </a:solidFill>
              </a:defRPr>
            </a:lvl2pPr>
            <a:lvl3pPr marL="0" indent="0">
              <a:lnSpc>
                <a:spcPct val="100000"/>
              </a:lnSpc>
              <a:spcAft>
                <a:spcPts val="0"/>
              </a:spcAft>
              <a:buNone/>
              <a:defRPr sz="600">
                <a:solidFill>
                  <a:schemeClr val="bg1"/>
                </a:solidFill>
              </a:defRPr>
            </a:lvl3pPr>
            <a:lvl4pPr marL="0" indent="0">
              <a:lnSpc>
                <a:spcPct val="100000"/>
              </a:lnSpc>
              <a:spcAft>
                <a:spcPts val="0"/>
              </a:spcAft>
              <a:buNone/>
              <a:defRPr sz="600">
                <a:solidFill>
                  <a:schemeClr val="bg1"/>
                </a:solidFill>
              </a:defRPr>
            </a:lvl4pPr>
            <a:lvl5pPr marL="0" indent="0">
              <a:lnSpc>
                <a:spcPct val="100000"/>
              </a:lnSpc>
              <a:spcAft>
                <a:spcPts val="0"/>
              </a:spcAft>
              <a:buNone/>
              <a:defRPr sz="600">
                <a:solidFill>
                  <a:schemeClr val="bg1"/>
                </a:solidFill>
              </a:defRPr>
            </a:lvl5pPr>
            <a:lvl6pPr marL="0" indent="0">
              <a:lnSpc>
                <a:spcPct val="100000"/>
              </a:lnSpc>
              <a:spcAft>
                <a:spcPts val="0"/>
              </a:spcAft>
              <a:buNone/>
              <a:defRPr sz="600">
                <a:solidFill>
                  <a:schemeClr val="bg1"/>
                </a:solidFill>
              </a:defRPr>
            </a:lvl6pPr>
            <a:lvl7pPr marL="0" indent="0">
              <a:lnSpc>
                <a:spcPct val="100000"/>
              </a:lnSpc>
              <a:spcAft>
                <a:spcPts val="0"/>
              </a:spcAft>
              <a:buNone/>
              <a:defRPr sz="600">
                <a:solidFill>
                  <a:schemeClr val="bg1"/>
                </a:solidFill>
              </a:defRPr>
            </a:lvl7pPr>
            <a:lvl8pPr marL="0" indent="0">
              <a:lnSpc>
                <a:spcPct val="100000"/>
              </a:lnSpc>
              <a:spcAft>
                <a:spcPts val="0"/>
              </a:spcAft>
              <a:buNone/>
              <a:defRPr sz="600">
                <a:solidFill>
                  <a:schemeClr val="bg1"/>
                </a:solidFill>
              </a:defRPr>
            </a:lvl8pPr>
            <a:lvl9pPr marL="0" indent="0">
              <a:lnSpc>
                <a:spcPct val="100000"/>
              </a:lnSpc>
              <a:spcAft>
                <a:spcPts val="0"/>
              </a:spcAft>
              <a:buNone/>
              <a:defRPr sz="600">
                <a:solidFill>
                  <a:schemeClr val="bg1"/>
                </a:solidFill>
              </a:defRPr>
            </a:lvl9pPr>
          </a:lstStyle>
          <a:p>
            <a:pPr lvl="0"/>
            <a:r>
              <a:rPr lang="en-US" noProof="0" dirty="0"/>
              <a:t>                                             </a:t>
            </a:r>
          </a:p>
        </p:txBody>
      </p:sp>
    </p:spTree>
    <p:extLst>
      <p:ext uri="{BB962C8B-B14F-4D97-AF65-F5344CB8AC3E}">
        <p14:creationId xmlns:p14="http://schemas.microsoft.com/office/powerpoint/2010/main" val="3718407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0C00A69-6129-E54C-B138-69D96462CE83}"/>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anchor="t">
            <a:noAutofit/>
          </a:bodyPr>
          <a:lstStyle>
            <a:lvl1pPr marL="0" indent="0" algn="ctr">
              <a:buNone/>
              <a:defRPr sz="1400"/>
            </a:lvl1pPr>
          </a:lstStyle>
          <a:p>
            <a:r>
              <a:rPr lang="en-US"/>
              <a:t>Click icon to add picture</a:t>
            </a:r>
            <a:endParaRPr lang="en-US" dirty="0"/>
          </a:p>
        </p:txBody>
      </p:sp>
      <p:sp>
        <p:nvSpPr>
          <p:cNvPr id="12" name="Title 1">
            <a:extLst>
              <a:ext uri="{FF2B5EF4-FFF2-40B4-BE49-F238E27FC236}">
                <a16:creationId xmlns:a16="http://schemas.microsoft.com/office/drawing/2014/main" id="{D985175C-7C48-9449-9A0A-088E9BCAE9BE}"/>
              </a:ext>
            </a:extLst>
          </p:cNvPr>
          <p:cNvSpPr>
            <a:spLocks noGrp="1"/>
          </p:cNvSpPr>
          <p:nvPr>
            <p:ph type="title" hasCustomPrompt="1"/>
          </p:nvPr>
        </p:nvSpPr>
        <p:spPr>
          <a:xfrm>
            <a:off x="1148373" y="3259237"/>
            <a:ext cx="5445858" cy="2852737"/>
          </a:xfrm>
        </p:spPr>
        <p:txBody>
          <a:bodyPr anchor="b">
            <a:normAutofit/>
          </a:bodyPr>
          <a:lstStyle>
            <a:lvl1pPr>
              <a:defRPr sz="4800"/>
            </a:lvl1pPr>
          </a:lstStyle>
          <a:p>
            <a:r>
              <a:rPr lang="en-US" dirty="0"/>
              <a:t>CLICK TO EDIT MASTER TITLE STYLE</a:t>
            </a:r>
          </a:p>
        </p:txBody>
      </p:sp>
      <p:sp>
        <p:nvSpPr>
          <p:cNvPr id="13" name="Text Placeholder 2">
            <a:extLst>
              <a:ext uri="{FF2B5EF4-FFF2-40B4-BE49-F238E27FC236}">
                <a16:creationId xmlns:a16="http://schemas.microsoft.com/office/drawing/2014/main" id="{44F669B5-8A24-5846-82A0-51E5506817FB}"/>
              </a:ext>
            </a:extLst>
          </p:cNvPr>
          <p:cNvSpPr>
            <a:spLocks noGrp="1"/>
          </p:cNvSpPr>
          <p:nvPr>
            <p:ph type="body" idx="1" hasCustomPrompt="1"/>
          </p:nvPr>
        </p:nvSpPr>
        <p:spPr>
          <a:xfrm>
            <a:off x="1148373" y="6138962"/>
            <a:ext cx="5445858" cy="580815"/>
          </a:xfrm>
        </p:spPr>
        <p:txBody>
          <a:bodyPr>
            <a:normAutofit/>
          </a:bodyPr>
          <a:lstStyle>
            <a:lvl1pPr marL="0" indent="0">
              <a:buNone/>
              <a:defRPr sz="1800" b="0" i="0" spc="300">
                <a:solidFill>
                  <a:schemeClr val="tx2"/>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93417881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1328737" y="786810"/>
            <a:ext cx="4008437" cy="1395208"/>
          </a:xfrm>
        </p:spPr>
        <p:txBody>
          <a:bodyPr lIns="0" anchor="b"/>
          <a:lstStyle/>
          <a:p>
            <a:r>
              <a:rPr lang="en-US" dirty="0"/>
              <a:t>TITLE GOES</a:t>
            </a:r>
            <a:br>
              <a:rPr lang="en-US" dirty="0"/>
            </a:br>
            <a:r>
              <a:rPr lang="en-US" dirty="0"/>
              <a:t>HERE</a:t>
            </a:r>
          </a:p>
        </p:txBody>
      </p:sp>
      <p:sp>
        <p:nvSpPr>
          <p:cNvPr id="12" name="Text Placeholder 11">
            <a:extLst>
              <a:ext uri="{FF2B5EF4-FFF2-40B4-BE49-F238E27FC236}">
                <a16:creationId xmlns:a16="http://schemas.microsoft.com/office/drawing/2014/main" id="{DA80A15A-88F2-2144-8707-F31DD26C52B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600" spc="0">
                <a:solidFill>
                  <a:schemeClr val="tx2"/>
                </a:solidFill>
              </a:defRPr>
            </a:lvl1pPr>
            <a:lvl2pPr>
              <a:lnSpc>
                <a:spcPct val="150000"/>
              </a:lnSpc>
              <a:defRPr sz="1400" spc="0">
                <a:solidFill>
                  <a:schemeClr val="tx2"/>
                </a:solidFill>
              </a:defRPr>
            </a:lvl2pPr>
            <a:lvl3pPr>
              <a:lnSpc>
                <a:spcPct val="150000"/>
              </a:lnSpc>
              <a:defRPr sz="1200" spc="0">
                <a:solidFill>
                  <a:schemeClr val="tx2"/>
                </a:solidFill>
              </a:defRPr>
            </a:lvl3pPr>
            <a:lvl4pPr>
              <a:lnSpc>
                <a:spcPct val="150000"/>
              </a:lnSpc>
              <a:defRPr sz="1100" spc="0">
                <a:solidFill>
                  <a:schemeClr val="tx2"/>
                </a:solidFill>
              </a:defRPr>
            </a:lvl4pPr>
            <a:lvl5pPr>
              <a:lnSpc>
                <a:spcPct val="150000"/>
              </a:lnSpc>
              <a:defRPr sz="1100" spc="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Tree>
    <p:extLst>
      <p:ext uri="{BB962C8B-B14F-4D97-AF65-F5344CB8AC3E}">
        <p14:creationId xmlns:p14="http://schemas.microsoft.com/office/powerpoint/2010/main" val="3836849831"/>
      </p:ext>
    </p:extLst>
  </p:cSld>
  <p:clrMapOvr>
    <a:masterClrMapping/>
  </p:clrMapOvr>
  <p:extLst mod="1">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8200" y="0"/>
            <a:ext cx="5257800" cy="6858000"/>
          </a:xfrm>
          <a:solidFill>
            <a:schemeClr val="bg1">
              <a:lumMod val="95000"/>
            </a:schemeClr>
          </a:solidFill>
        </p:spPr>
        <p:txBody>
          <a:bodyPr anchor="ctr">
            <a:normAutofit/>
          </a:bodyPr>
          <a:lstStyle>
            <a:lvl1pPr marL="0" indent="0" algn="ctr">
              <a:buNone/>
              <a:defRPr sz="1400"/>
            </a:lvl1pPr>
          </a:lstStyle>
          <a:p>
            <a:r>
              <a:rPr lang="en-US"/>
              <a:t>Click icon to add picture</a:t>
            </a:r>
            <a:endParaRPr lang="en-US" dirty="0"/>
          </a:p>
        </p:txBody>
      </p:sp>
    </p:spTree>
    <p:extLst>
      <p:ext uri="{BB962C8B-B14F-4D97-AF65-F5344CB8AC3E}">
        <p14:creationId xmlns:p14="http://schemas.microsoft.com/office/powerpoint/2010/main" val="143746151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295395-4EC9-4A2A-A4BF-5B0E3F1E9072}"/>
              </a:ext>
            </a:extLst>
          </p:cNvPr>
          <p:cNvSpPr>
            <a:spLocks noGrp="1"/>
          </p:cNvSpPr>
          <p:nvPr>
            <p:ph type="pic" sz="quarter" idx="12"/>
          </p:nvPr>
        </p:nvSpPr>
        <p:spPr>
          <a:xfrm>
            <a:off x="838200" y="0"/>
            <a:ext cx="11353800"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a:noAutofit/>
          </a:bodyPr>
          <a:lstStyle>
            <a:lvl1pPr marL="0" indent="0" algn="ctr">
              <a:buNone/>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4C6DA884-7C48-8D49-9DFE-4CE990C95A09}"/>
              </a:ext>
            </a:extLst>
          </p:cNvPr>
          <p:cNvSpPr>
            <a:spLocks noGrp="1"/>
          </p:cNvSpPr>
          <p:nvPr>
            <p:ph type="body" sz="quarter" idx="11" hasCustomPrompt="1"/>
          </p:nvPr>
        </p:nvSpPr>
        <p:spPr>
          <a:xfrm>
            <a:off x="8281989" y="5829950"/>
            <a:ext cx="3558320" cy="628650"/>
          </a:xfrm>
        </p:spPr>
        <p:txBody>
          <a:bodyPr>
            <a:normAutofit/>
          </a:bodyPr>
          <a:lstStyle>
            <a:lvl1pPr marL="0" indent="0" algn="ctr">
              <a:buNone/>
              <a:defRPr sz="12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Caption Goes Here</a:t>
            </a:r>
          </a:p>
        </p:txBody>
      </p:sp>
      <p:sp>
        <p:nvSpPr>
          <p:cNvPr id="6" name="Title 1">
            <a:extLst>
              <a:ext uri="{FF2B5EF4-FFF2-40B4-BE49-F238E27FC236}">
                <a16:creationId xmlns:a16="http://schemas.microsoft.com/office/drawing/2014/main" id="{EEFCCE50-D1A9-1249-AF64-BA06424C8034}"/>
              </a:ext>
            </a:extLst>
          </p:cNvPr>
          <p:cNvSpPr>
            <a:spLocks noGrp="1"/>
          </p:cNvSpPr>
          <p:nvPr>
            <p:ph type="title" hasCustomPrompt="1"/>
          </p:nvPr>
        </p:nvSpPr>
        <p:spPr>
          <a:xfrm>
            <a:off x="8296179" y="5250600"/>
            <a:ext cx="3545503" cy="564335"/>
          </a:xfrm>
        </p:spPr>
        <p:txBody>
          <a:bodyPr>
            <a:normAutofit/>
          </a:bodyPr>
          <a:lstStyle>
            <a:lvl1pPr algn="ctr">
              <a:defRPr sz="2800"/>
            </a:lvl1pPr>
          </a:lstStyle>
          <a:p>
            <a:r>
              <a:rPr lang="en-US" dirty="0"/>
              <a:t>TITLE GOES HERE</a:t>
            </a:r>
          </a:p>
        </p:txBody>
      </p:sp>
    </p:spTree>
    <p:extLst>
      <p:ext uri="{BB962C8B-B14F-4D97-AF65-F5344CB8AC3E}">
        <p14:creationId xmlns:p14="http://schemas.microsoft.com/office/powerpoint/2010/main" val="15652620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838200" y="2627"/>
            <a:ext cx="11353799" cy="4631365"/>
          </a:xfrm>
          <a:solidFill>
            <a:schemeClr val="bg1">
              <a:lumMod val="95000"/>
            </a:schemeClr>
          </a:solidFill>
        </p:spPr>
        <p:txBody>
          <a:bodyPr>
            <a:normAutofit/>
          </a:bodyPr>
          <a:lstStyle>
            <a:lvl1pPr marL="0" indent="0" algn="ctr">
              <a:buNone/>
              <a:defRPr sz="1400"/>
            </a:lvl1pPr>
          </a:lstStyle>
          <a:p>
            <a:r>
              <a:rPr lang="en-US"/>
              <a:t>Click icon to add picture</a:t>
            </a:r>
            <a:endParaRPr lang="en-US" dirty="0"/>
          </a:p>
        </p:txBody>
      </p:sp>
      <p:sp>
        <p:nvSpPr>
          <p:cNvPr id="15" name="Rectangle 14">
            <a:extLst>
              <a:ext uri="{FF2B5EF4-FFF2-40B4-BE49-F238E27FC236}">
                <a16:creationId xmlns:a16="http://schemas.microsoft.com/office/drawing/2014/main" id="{725A2246-7A52-3649-8FE5-C14CAE4F551F}"/>
              </a:ext>
            </a:extLst>
          </p:cNvPr>
          <p:cNvSpPr/>
          <p:nvPr userDrawn="1"/>
        </p:nvSpPr>
        <p:spPr>
          <a:xfrm>
            <a:off x="877112"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26EA67C-D6CD-904B-9211-B56EF682649F}"/>
              </a:ext>
            </a:extLst>
          </p:cNvPr>
          <p:cNvSpPr/>
          <p:nvPr userDrawn="1"/>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E94B1A93-5100-5048-8230-09B3D176D183}"/>
              </a:ext>
            </a:extLst>
          </p:cNvPr>
          <p:cNvSpPr>
            <a:spLocks noGrp="1"/>
          </p:cNvSpPr>
          <p:nvPr>
            <p:ph type="body" idx="1"/>
          </p:nvPr>
        </p:nvSpPr>
        <p:spPr>
          <a:xfrm>
            <a:off x="1562100" y="2679700"/>
            <a:ext cx="4242611"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a:extLst>
              <a:ext uri="{FF2B5EF4-FFF2-40B4-BE49-F238E27FC236}">
                <a16:creationId xmlns:a16="http://schemas.microsoft.com/office/drawing/2014/main" id="{8A037B8A-C781-9F40-A9F6-BCCD198DD34B}"/>
              </a:ext>
            </a:extLst>
          </p:cNvPr>
          <p:cNvSpPr>
            <a:spLocks noGrp="1"/>
          </p:cNvSpPr>
          <p:nvPr>
            <p:ph sz="half" idx="2"/>
          </p:nvPr>
        </p:nvSpPr>
        <p:spPr>
          <a:xfrm>
            <a:off x="1562100" y="3324700"/>
            <a:ext cx="4242611"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66926CBF-E2B0-C44C-AD98-B15D17ADD5AF}"/>
              </a:ext>
            </a:extLst>
          </p:cNvPr>
          <p:cNvSpPr>
            <a:spLocks noGrp="1"/>
          </p:cNvSpPr>
          <p:nvPr>
            <p:ph type="body" sz="quarter" idx="3"/>
          </p:nvPr>
        </p:nvSpPr>
        <p:spPr>
          <a:xfrm>
            <a:off x="7467601" y="2679700"/>
            <a:ext cx="4072192"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a:extLst>
              <a:ext uri="{FF2B5EF4-FFF2-40B4-BE49-F238E27FC236}">
                <a16:creationId xmlns:a16="http://schemas.microsoft.com/office/drawing/2014/main" id="{318A1595-1A86-304F-A361-B3E4B06837FA}"/>
              </a:ext>
            </a:extLst>
          </p:cNvPr>
          <p:cNvSpPr>
            <a:spLocks noGrp="1"/>
          </p:cNvSpPr>
          <p:nvPr>
            <p:ph sz="quarter" idx="4"/>
          </p:nvPr>
        </p:nvSpPr>
        <p:spPr>
          <a:xfrm>
            <a:off x="7467601" y="3324700"/>
            <a:ext cx="4072192"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8DEFE0B-9B5C-734D-8394-A770FAA615B3}"/>
              </a:ext>
            </a:extLst>
          </p:cNvPr>
          <p:cNvSpPr/>
          <p:nvPr userDrawn="1"/>
        </p:nvSpPr>
        <p:spPr>
          <a:xfrm>
            <a:off x="838200"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2390A6-F565-8844-A9B9-4C6ACB7857F5}"/>
              </a:ext>
            </a:extLst>
          </p:cNvPr>
          <p:cNvSpPr/>
          <p:nvPr userDrawn="1"/>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86674C34-BF58-4A21-BEE1-52BA2A5DBB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1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ADF8-C269-5D42-A626-BE35303B9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7CE01-A53E-894C-9672-25D8CB7D5F8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3C128E13-F6CA-9A4F-A3DD-2CEB2ED95E28}"/>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1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F824E8-8F6B-3D44-A59E-3179A03A787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17E1808-3255-6342-8F11-708C178C686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776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Shape 61">
            <a:extLst>
              <a:ext uri="{FF2B5EF4-FFF2-40B4-BE49-F238E27FC236}">
                <a16:creationId xmlns:a16="http://schemas.microsoft.com/office/drawing/2014/main" id="{EFA7F577-E691-D948-943E-8D25DFE256F5}"/>
              </a:ext>
            </a:extLst>
          </p:cNvPr>
          <p:cNvSpPr/>
          <p:nvPr userDrawn="1"/>
        </p:nvSpPr>
        <p:spPr>
          <a:xfrm rot="16200000">
            <a:off x="-338321" y="4350527"/>
            <a:ext cx="1514838" cy="284693"/>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1600" b="1" i="0" spc="0" dirty="0">
                <a:solidFill>
                  <a:schemeClr val="tx2"/>
                </a:solidFill>
                <a:latin typeface="+mj-lt"/>
                <a:cs typeface="Gill Sans" panose="020B0502020104020203" pitchFamily="34" charset="-79"/>
              </a:rPr>
              <a:t>NAMVBC 2018</a:t>
            </a:r>
          </a:p>
        </p:txBody>
      </p:sp>
      <p:sp>
        <p:nvSpPr>
          <p:cNvPr id="16" name="Shape 62">
            <a:extLst>
              <a:ext uri="{FF2B5EF4-FFF2-40B4-BE49-F238E27FC236}">
                <a16:creationId xmlns:a16="http://schemas.microsoft.com/office/drawing/2014/main" id="{2C8F251E-BB08-9D42-8813-D3CD1AE6AF9A}"/>
              </a:ext>
            </a:extLst>
          </p:cNvPr>
          <p:cNvSpPr/>
          <p:nvPr userDrawn="1"/>
        </p:nvSpPr>
        <p:spPr>
          <a:xfrm flipV="1">
            <a:off x="414526" y="798383"/>
            <a:ext cx="4575" cy="2520888"/>
          </a:xfrm>
          <a:prstGeom prst="line">
            <a:avLst/>
          </a:prstGeom>
          <a:ln w="3810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7" name="Shape 42">
            <a:extLst>
              <a:ext uri="{FF2B5EF4-FFF2-40B4-BE49-F238E27FC236}">
                <a16:creationId xmlns:a16="http://schemas.microsoft.com/office/drawing/2014/main" id="{3890D1E5-941D-C642-A000-669C7923941B}"/>
              </a:ext>
            </a:extLst>
          </p:cNvPr>
          <p:cNvSpPr txBox="1">
            <a:spLocks/>
          </p:cNvSpPr>
          <p:nvPr userDrawn="1"/>
        </p:nvSpPr>
        <p:spPr>
          <a:xfrm>
            <a:off x="158397" y="77222"/>
            <a:ext cx="521406" cy="247651"/>
          </a:xfrm>
          <a:prstGeom prst="rect">
            <a:avLst/>
          </a:prstGeom>
        </p:spPr>
        <p:txBody>
          <a:bodyPr/>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EC76A6A-EB38-4711-8694-F207806204EA}" type="slidenum">
              <a:rPr lang="en-US" sz="1050" smtClean="0">
                <a:solidFill>
                  <a:schemeClr val="tx2"/>
                </a:solidFill>
              </a:rPr>
              <a:t>‹#›</a:t>
            </a:fld>
            <a:endParaRPr lang="en-US" sz="1050" dirty="0">
              <a:solidFill>
                <a:schemeClr val="tx2"/>
              </a:solidFill>
            </a:endParaRPr>
          </a:p>
        </p:txBody>
      </p:sp>
      <p:sp>
        <p:nvSpPr>
          <p:cNvPr id="19" name="Shape 61">
            <a:extLst>
              <a:ext uri="{FF2B5EF4-FFF2-40B4-BE49-F238E27FC236}">
                <a16:creationId xmlns:a16="http://schemas.microsoft.com/office/drawing/2014/main" id="{B3E93633-ABFF-9C4A-BBE4-734B074DB938}"/>
              </a:ext>
            </a:extLst>
          </p:cNvPr>
          <p:cNvSpPr/>
          <p:nvPr userDrawn="1"/>
        </p:nvSpPr>
        <p:spPr>
          <a:xfrm>
            <a:off x="129758" y="5998559"/>
            <a:ext cx="38537" cy="715581"/>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endParaRPr lang="en-US" sz="4400" b="1" i="0" spc="0" dirty="0">
              <a:solidFill>
                <a:schemeClr val="tx2"/>
              </a:solidFill>
              <a:latin typeface="+mj-lt"/>
              <a:cs typeface="Gill Sans" panose="020B0502020104020203" pitchFamily="34" charset="-79"/>
            </a:endParaRPr>
          </a:p>
        </p:txBody>
      </p:sp>
      <p:sp>
        <p:nvSpPr>
          <p:cNvPr id="9" name="Shape 62">
            <a:extLst>
              <a:ext uri="{FF2B5EF4-FFF2-40B4-BE49-F238E27FC236}">
                <a16:creationId xmlns:a16="http://schemas.microsoft.com/office/drawing/2014/main" id="{892D55CF-8D42-4F3F-8121-AE607BE12FA5}"/>
              </a:ext>
            </a:extLst>
          </p:cNvPr>
          <p:cNvSpPr/>
          <p:nvPr userDrawn="1"/>
        </p:nvSpPr>
        <p:spPr>
          <a:xfrm flipV="1">
            <a:off x="409951" y="5586984"/>
            <a:ext cx="9150" cy="951927"/>
          </a:xfrm>
          <a:prstGeom prst="line">
            <a:avLst/>
          </a:prstGeom>
          <a:ln w="3810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74" r:id="rId3"/>
    <p:sldLayoutId id="2147483660" r:id="rId4"/>
    <p:sldLayoutId id="2147483670" r:id="rId5"/>
    <p:sldLayoutId id="2147483669" r:id="rId6"/>
    <p:sldLayoutId id="2147483664" r:id="rId7"/>
    <p:sldLayoutId id="2147483650" r:id="rId8"/>
    <p:sldLayoutId id="2147483653" r:id="rId9"/>
    <p:sldLayoutId id="2147483680" r:id="rId10"/>
    <p:sldLayoutId id="2147483666" r:id="rId11"/>
    <p:sldLayoutId id="2147483678" r:id="rId12"/>
    <p:sldLayoutId id="2147483679" r:id="rId13"/>
    <p:sldLayoutId id="2147483663" r:id="rId14"/>
    <p:sldLayoutId id="2147483675" r:id="rId15"/>
    <p:sldLayoutId id="2147483681" r:id="rId16"/>
    <p:sldLayoutId id="2147483682" r:id="rId17"/>
    <p:sldLayoutId id="2147483671" r:id="rId18"/>
    <p:sldLayoutId id="2147483677" r:id="rId19"/>
    <p:sldLayoutId id="2147483676" r:id="rId20"/>
    <p:sldLayoutId id="2147483683" r:id="rId21"/>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Gill Sans Light" panose="020B0302020104020203"/>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Gill Sans Light" panose="020B0302020104020203"/>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Gill Sans Light" panose="020B0302020104020203"/>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Gill Sans Light" panose="020B0302020104020203"/>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28">
          <p15:clr>
            <a:srgbClr val="F26B43"/>
          </p15:clr>
        </p15:guide>
        <p15:guide id="2" orient="horz" pos="412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10.png"/><Relationship Id="rId10" Type="http://schemas.openxmlformats.org/officeDocument/2006/relationships/image" Target="../media/image40.png"/><Relationship Id="rId4" Type="http://schemas.openxmlformats.org/officeDocument/2006/relationships/image" Target="../media/image35.jpe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jpg"/><Relationship Id="rId7" Type="http://schemas.openxmlformats.org/officeDocument/2006/relationships/hyperlink" Target="mailto:jskelton@seyfarth.com" TargetMode="External"/><Relationship Id="rId2" Type="http://schemas.openxmlformats.org/officeDocument/2006/relationships/image" Target="../media/image44.jpg"/><Relationship Id="rId1" Type="http://schemas.openxmlformats.org/officeDocument/2006/relationships/slideLayout" Target="../slideLayouts/slideLayout19.xml"/><Relationship Id="rId6" Type="http://schemas.openxmlformats.org/officeDocument/2006/relationships/hyperlink" Target="mailto:abento@cncda.org" TargetMode="External"/><Relationship Id="rId11" Type="http://schemas.openxmlformats.org/officeDocument/2006/relationships/image" Target="../media/image48.jpeg"/><Relationship Id="rId5" Type="http://schemas.openxmlformats.org/officeDocument/2006/relationships/hyperlink" Target="mailto:areinhardt@cncda.org" TargetMode="External"/><Relationship Id="rId10" Type="http://schemas.openxmlformats.org/officeDocument/2006/relationships/hyperlink" Target="mailto:Paula.J.Shaw@tn.gov" TargetMode="External"/><Relationship Id="rId4" Type="http://schemas.openxmlformats.org/officeDocument/2006/relationships/image" Target="../media/image46.jpeg"/><Relationship Id="rId9" Type="http://schemas.openxmlformats.org/officeDocument/2006/relationships/hyperlink" Target="mailto:Colin.Buller@mbusa.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09DF000C-7A1B-4D85-90A7-40363E74A37A}"/>
              </a:ext>
            </a:extLst>
          </p:cNvPr>
          <p:cNvPicPr>
            <a:picLocks noGrp="1" noChangeAspect="1"/>
          </p:cNvPicPr>
          <p:nvPr>
            <p:ph type="pic" sz="quarter" idx="13"/>
          </p:nvPr>
        </p:nvPicPr>
        <p:blipFill rotWithShape="1">
          <a:blip r:embed="rId3"/>
          <a:srcRect t="11417"/>
          <a:stretch/>
        </p:blipFill>
        <p:spPr>
          <a:xfrm>
            <a:off x="-1" y="10"/>
            <a:ext cx="12192000" cy="6857990"/>
          </a:xfrm>
          <a:prstGeom prst="rect">
            <a:avLst/>
          </a:prstGeom>
        </p:spPr>
      </p:pic>
      <p:sp>
        <p:nvSpPr>
          <p:cNvPr id="22"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CE73B03C-32C4-4EFE-A972-B33D37852550}"/>
              </a:ext>
            </a:extLst>
          </p:cNvPr>
          <p:cNvSpPr>
            <a:spLocks noGrp="1"/>
          </p:cNvSpPr>
          <p:nvPr>
            <p:ph type="title"/>
          </p:nvPr>
        </p:nvSpPr>
        <p:spPr>
          <a:xfrm>
            <a:off x="524933" y="1913950"/>
            <a:ext cx="4521199" cy="1342754"/>
          </a:xfrm>
        </p:spPr>
        <p:txBody>
          <a:bodyPr vert="horz" lIns="91440" tIns="45720" rIns="91440" bIns="45720" rtlCol="0" anchor="ctr">
            <a:normAutofit fontScale="90000"/>
          </a:bodyPr>
          <a:lstStyle/>
          <a:p>
            <a:pPr algn="ctr"/>
            <a:r>
              <a:rPr lang="en-US" sz="4000" dirty="0">
                <a:solidFill>
                  <a:schemeClr val="tx1"/>
                </a:solidFill>
                <a:cs typeface="+mj-cs"/>
              </a:rPr>
              <a:t>Vehicle Subscription Services</a:t>
            </a:r>
          </a:p>
        </p:txBody>
      </p:sp>
      <p:cxnSp>
        <p:nvCxnSpPr>
          <p:cNvPr id="24" name="Straight Connector 23">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4"/>
          </p:nvPr>
        </p:nvSpPr>
        <p:spPr>
          <a:xfrm>
            <a:off x="270992" y="3417573"/>
            <a:ext cx="5475188" cy="2813893"/>
          </a:xfrm>
        </p:spPr>
        <p:txBody>
          <a:bodyPr vert="horz" lIns="91440" tIns="45720" rIns="91440" bIns="45720" rtlCol="0" anchor="ctr">
            <a:normAutofit lnSpcReduction="10000"/>
          </a:bodyPr>
          <a:lstStyle/>
          <a:p>
            <a:pPr indent="-228600">
              <a:buFont typeface="Arial" panose="020B0604020202020204" pitchFamily="34" charset="0"/>
              <a:buChar char="•"/>
            </a:pPr>
            <a:r>
              <a:rPr lang="en-US" sz="2400" b="1" spc="150" dirty="0">
                <a:solidFill>
                  <a:schemeClr val="tx1"/>
                </a:solidFill>
                <a:cs typeface="+mn-cs"/>
              </a:rPr>
              <a:t>Alisa Reinhardt, </a:t>
            </a:r>
            <a:r>
              <a:rPr lang="en-US" sz="2400" b="1" spc="150" dirty="0">
                <a:solidFill>
                  <a:schemeClr val="tx1"/>
                </a:solidFill>
              </a:rPr>
              <a:t>California New Car Dealers Association</a:t>
            </a:r>
            <a:r>
              <a:rPr lang="en-US" sz="2400" b="1" spc="150" dirty="0">
                <a:solidFill>
                  <a:schemeClr val="tx1"/>
                </a:solidFill>
                <a:cs typeface="+mn-cs"/>
              </a:rPr>
              <a:t> </a:t>
            </a:r>
          </a:p>
          <a:p>
            <a:pPr indent="-228600">
              <a:buFont typeface="Arial" panose="020B0604020202020204" pitchFamily="34" charset="0"/>
              <a:buChar char="•"/>
            </a:pPr>
            <a:r>
              <a:rPr lang="en-US" sz="2400" b="1" spc="150" dirty="0">
                <a:solidFill>
                  <a:schemeClr val="tx1"/>
                </a:solidFill>
              </a:rPr>
              <a:t>Bert Rasmussen, Scali Rasmussen</a:t>
            </a:r>
          </a:p>
          <a:p>
            <a:pPr indent="-228600">
              <a:buFont typeface="Arial" panose="020B0604020202020204" pitchFamily="34" charset="0"/>
              <a:buChar char="•"/>
            </a:pPr>
            <a:r>
              <a:rPr lang="en-US" sz="2400" b="1" spc="150" dirty="0">
                <a:solidFill>
                  <a:schemeClr val="tx1"/>
                </a:solidFill>
              </a:rPr>
              <a:t>Colin Buller, Mercedes-Benz USA</a:t>
            </a:r>
          </a:p>
          <a:p>
            <a:pPr indent="-228600">
              <a:buFont typeface="Arial" panose="020B0604020202020204" pitchFamily="34" charset="0"/>
              <a:buChar char="•"/>
            </a:pPr>
            <a:r>
              <a:rPr lang="en-US" sz="2400" b="1" spc="150" dirty="0">
                <a:solidFill>
                  <a:schemeClr val="tx1"/>
                </a:solidFill>
              </a:rPr>
              <a:t>John Skelton, Seyfarth Shaw LLP</a:t>
            </a:r>
            <a:endParaRPr lang="en-US" sz="2400" b="1" spc="150" dirty="0">
              <a:solidFill>
                <a:schemeClr val="tx1"/>
              </a:solidFill>
              <a:cs typeface="+mn-cs"/>
            </a:endParaRPr>
          </a:p>
          <a:p>
            <a:pPr indent="-228600">
              <a:buFont typeface="Arial" panose="020B0604020202020204" pitchFamily="34" charset="0"/>
              <a:buChar char="•"/>
            </a:pPr>
            <a:r>
              <a:rPr lang="en-US" sz="2400" b="1" spc="150" dirty="0">
                <a:solidFill>
                  <a:schemeClr val="tx1"/>
                </a:solidFill>
                <a:cs typeface="+mn-cs"/>
              </a:rPr>
              <a:t>Anthony Bento,  California New Car Dealers Association</a:t>
            </a:r>
          </a:p>
        </p:txBody>
      </p:sp>
    </p:spTree>
    <p:extLst>
      <p:ext uri="{BB962C8B-B14F-4D97-AF65-F5344CB8AC3E}">
        <p14:creationId xmlns:p14="http://schemas.microsoft.com/office/powerpoint/2010/main" val="243965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p:txBody>
          <a:bodyPr>
            <a:normAutofit/>
          </a:bodyPr>
          <a:lstStyle/>
          <a:p>
            <a:r>
              <a:rPr lang="en-US" dirty="0"/>
              <a:t>PORSCHE</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p:txBody>
          <a:bodyPr anchor="t"/>
          <a:lstStyle/>
          <a:p>
            <a:r>
              <a:rPr lang="en-US" dirty="0"/>
              <a:t>PASSPORT</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p:txBody>
          <a:bodyPr>
            <a:normAutofit fontScale="92500" lnSpcReduction="10000"/>
          </a:bodyPr>
          <a:lstStyle/>
          <a:p>
            <a:r>
              <a:rPr lang="en-US" sz="2000" b="1" dirty="0"/>
              <a:t>$2,000-3,000 per month</a:t>
            </a:r>
          </a:p>
          <a:p>
            <a:r>
              <a:rPr lang="en-US" sz="2000" b="1" dirty="0"/>
              <a:t>$500 activation fee</a:t>
            </a:r>
          </a:p>
          <a:p>
            <a:r>
              <a:rPr lang="en-US" sz="2000" b="1" dirty="0"/>
              <a:t>No mileage restrictions</a:t>
            </a:r>
          </a:p>
          <a:p>
            <a:r>
              <a:rPr lang="en-US" sz="2000" b="1" dirty="0"/>
              <a:t>Can change vehicles daily</a:t>
            </a:r>
          </a:p>
          <a:p>
            <a:r>
              <a:rPr lang="en-US" sz="2000" b="1" dirty="0"/>
              <a:t>Insurance, maintenance, hand-detailing, and taxes included</a:t>
            </a:r>
          </a:p>
        </p:txBody>
      </p:sp>
      <p:pic>
        <p:nvPicPr>
          <p:cNvPr id="8" name="Picture Placeholder 7">
            <a:extLst>
              <a:ext uri="{FF2B5EF4-FFF2-40B4-BE49-F238E27FC236}">
                <a16:creationId xmlns:a16="http://schemas.microsoft.com/office/drawing/2014/main" id="{8E3BC04D-EF63-40C0-BDB7-8FFB6FDB2B8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9318" t="9411" r="8822" b="10869"/>
          <a:stretch/>
        </p:blipFill>
        <p:spPr>
          <a:xfrm>
            <a:off x="5673687" y="3758847"/>
            <a:ext cx="6312665" cy="2794354"/>
          </a:xfrm>
          <a:prstGeom prst="rect">
            <a:avLst/>
          </a:prstGeom>
          <a:solidFill>
            <a:schemeClr val="bg1"/>
          </a:solidFill>
        </p:spPr>
      </p:pic>
      <p:pic>
        <p:nvPicPr>
          <p:cNvPr id="9" name="Picture 8">
            <a:extLst>
              <a:ext uri="{FF2B5EF4-FFF2-40B4-BE49-F238E27FC236}">
                <a16:creationId xmlns:a16="http://schemas.microsoft.com/office/drawing/2014/main" id="{9465E42F-8CCF-49B2-91F2-6DF2878E7E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1141" y="298795"/>
            <a:ext cx="5706737" cy="3766446"/>
          </a:xfrm>
          <a:prstGeom prst="rect">
            <a:avLst/>
          </a:prstGeom>
        </p:spPr>
      </p:pic>
    </p:spTree>
    <p:extLst>
      <p:ext uri="{BB962C8B-B14F-4D97-AF65-F5344CB8AC3E}">
        <p14:creationId xmlns:p14="http://schemas.microsoft.com/office/powerpoint/2010/main" val="2356664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p:txBody>
          <a:bodyPr>
            <a:normAutofit/>
          </a:bodyPr>
          <a:lstStyle/>
          <a:p>
            <a:r>
              <a:rPr lang="en-US" dirty="0"/>
              <a:t>FORD &amp; LINCOLN</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p:txBody>
          <a:bodyPr anchor="t"/>
          <a:lstStyle/>
          <a:p>
            <a:r>
              <a:rPr lang="en-US" dirty="0"/>
              <a:t>CANVAS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p:txBody>
          <a:bodyPr>
            <a:normAutofit lnSpcReduction="10000"/>
          </a:bodyPr>
          <a:lstStyle/>
          <a:p>
            <a:r>
              <a:rPr lang="en-US" b="1" dirty="0"/>
              <a:t>Starts at $400/month</a:t>
            </a:r>
          </a:p>
          <a:p>
            <a:r>
              <a:rPr lang="en-US" b="1" dirty="0"/>
              <a:t>CPO vehicles</a:t>
            </a:r>
          </a:p>
          <a:p>
            <a:r>
              <a:rPr lang="en-US" b="1" dirty="0"/>
              <a:t>Mileage plan, with rollover</a:t>
            </a:r>
          </a:p>
          <a:p>
            <a:r>
              <a:rPr lang="en-US" b="1" dirty="0"/>
              <a:t>Customers can drive each vehicle for a month, and then can switch</a:t>
            </a:r>
          </a:p>
          <a:p>
            <a:r>
              <a:rPr lang="en-US" b="1" dirty="0"/>
              <a:t>Insurance, warranty coverage, maintenance, registration, and roadside assistance included</a:t>
            </a:r>
          </a:p>
        </p:txBody>
      </p:sp>
      <p:sp>
        <p:nvSpPr>
          <p:cNvPr id="3" name="Picture Placeholder 2">
            <a:extLst>
              <a:ext uri="{FF2B5EF4-FFF2-40B4-BE49-F238E27FC236}">
                <a16:creationId xmlns:a16="http://schemas.microsoft.com/office/drawing/2014/main" id="{9A2ADEDE-8B36-4C56-A5E6-B0C9158E44FD}"/>
              </a:ext>
            </a:extLst>
          </p:cNvPr>
          <p:cNvSpPr>
            <a:spLocks noGrp="1"/>
          </p:cNvSpPr>
          <p:nvPr>
            <p:ph type="pic" sz="quarter" idx="10"/>
          </p:nvPr>
        </p:nvSpPr>
        <p:spPr>
          <a:noFill/>
        </p:spPr>
      </p:sp>
      <p:pic>
        <p:nvPicPr>
          <p:cNvPr id="8" name="Picture 7">
            <a:extLst>
              <a:ext uri="{FF2B5EF4-FFF2-40B4-BE49-F238E27FC236}">
                <a16:creationId xmlns:a16="http://schemas.microsoft.com/office/drawing/2014/main" id="{71F3706E-D950-4FD1-8125-65D0C774B6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581" y="4946573"/>
            <a:ext cx="6018210" cy="1477923"/>
          </a:xfrm>
          <a:prstGeom prst="rect">
            <a:avLst/>
          </a:prstGeom>
        </p:spPr>
      </p:pic>
      <p:pic>
        <p:nvPicPr>
          <p:cNvPr id="9" name="Picture 8">
            <a:extLst>
              <a:ext uri="{FF2B5EF4-FFF2-40B4-BE49-F238E27FC236}">
                <a16:creationId xmlns:a16="http://schemas.microsoft.com/office/drawing/2014/main" id="{20DA4FDD-8590-4120-AAED-7D4D45D6CC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9931" y="433504"/>
            <a:ext cx="6418568" cy="4262331"/>
          </a:xfrm>
          <a:prstGeom prst="rect">
            <a:avLst/>
          </a:prstGeom>
        </p:spPr>
      </p:pic>
    </p:spTree>
    <p:extLst>
      <p:ext uri="{BB962C8B-B14F-4D97-AF65-F5344CB8AC3E}">
        <p14:creationId xmlns:p14="http://schemas.microsoft.com/office/powerpoint/2010/main" val="114809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p:txBody>
          <a:bodyPr>
            <a:normAutofit/>
          </a:bodyPr>
          <a:lstStyle/>
          <a:p>
            <a:r>
              <a:rPr lang="en-US" dirty="0"/>
              <a:t>HYUNDAI</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p:txBody>
          <a:bodyPr anchor="t"/>
          <a:lstStyle/>
          <a:p>
            <a:r>
              <a:rPr lang="en-US" dirty="0"/>
              <a:t>IONIQ UNLIMITED+</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p:txBody>
          <a:bodyPr>
            <a:normAutofit fontScale="92500"/>
          </a:bodyPr>
          <a:lstStyle/>
          <a:p>
            <a:r>
              <a:rPr lang="en-US" sz="1800" b="1" dirty="0"/>
              <a:t>Starts at $295 per month</a:t>
            </a:r>
          </a:p>
          <a:p>
            <a:r>
              <a:rPr lang="en-US" sz="1800" b="1" dirty="0"/>
              <a:t>$2,500 due up front</a:t>
            </a:r>
          </a:p>
          <a:p>
            <a:r>
              <a:rPr lang="en-US" sz="1800" b="1" dirty="0"/>
              <a:t>Unlimited mileage</a:t>
            </a:r>
          </a:p>
          <a:p>
            <a:r>
              <a:rPr lang="en-US" sz="1800" b="1" dirty="0"/>
              <a:t>Vehicle charging reimbursement</a:t>
            </a:r>
          </a:p>
          <a:p>
            <a:r>
              <a:rPr lang="en-US" sz="1800" b="1" dirty="0"/>
              <a:t>36-month term</a:t>
            </a:r>
          </a:p>
          <a:p>
            <a:r>
              <a:rPr lang="en-US" sz="1800" b="1" dirty="0"/>
              <a:t>Initial taxes, title, license, and fees included</a:t>
            </a:r>
          </a:p>
        </p:txBody>
      </p:sp>
      <p:sp>
        <p:nvSpPr>
          <p:cNvPr id="3" name="Picture Placeholder 2">
            <a:extLst>
              <a:ext uri="{FF2B5EF4-FFF2-40B4-BE49-F238E27FC236}">
                <a16:creationId xmlns:a16="http://schemas.microsoft.com/office/drawing/2014/main" id="{515A8AED-64CC-4A6B-8BC9-FD9ED571D5C4}"/>
              </a:ext>
            </a:extLst>
          </p:cNvPr>
          <p:cNvSpPr>
            <a:spLocks noGrp="1"/>
          </p:cNvSpPr>
          <p:nvPr>
            <p:ph type="pic" sz="quarter" idx="10"/>
          </p:nvPr>
        </p:nvSpPr>
        <p:spPr>
          <a:solidFill>
            <a:schemeClr val="tx1">
              <a:lumMod val="20000"/>
              <a:lumOff val="80000"/>
            </a:schemeClr>
          </a:solidFill>
        </p:spPr>
      </p:sp>
      <p:pic>
        <p:nvPicPr>
          <p:cNvPr id="8" name="Picture 7">
            <a:extLst>
              <a:ext uri="{FF2B5EF4-FFF2-40B4-BE49-F238E27FC236}">
                <a16:creationId xmlns:a16="http://schemas.microsoft.com/office/drawing/2014/main" id="{197E589E-80F7-4D28-A24E-1EF9B3FC34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7038" y="4407966"/>
            <a:ext cx="4398528" cy="1710539"/>
          </a:xfrm>
          <a:prstGeom prst="rect">
            <a:avLst/>
          </a:prstGeom>
        </p:spPr>
      </p:pic>
      <p:pic>
        <p:nvPicPr>
          <p:cNvPr id="9" name="Picture 8">
            <a:extLst>
              <a:ext uri="{FF2B5EF4-FFF2-40B4-BE49-F238E27FC236}">
                <a16:creationId xmlns:a16="http://schemas.microsoft.com/office/drawing/2014/main" id="{65FA58DE-F4F6-4B32-B333-00D0FB6AC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6988" y="622966"/>
            <a:ext cx="7294024" cy="3654135"/>
          </a:xfrm>
          <a:prstGeom prst="rect">
            <a:avLst/>
          </a:prstGeom>
        </p:spPr>
      </p:pic>
    </p:spTree>
    <p:extLst>
      <p:ext uri="{BB962C8B-B14F-4D97-AF65-F5344CB8AC3E}">
        <p14:creationId xmlns:p14="http://schemas.microsoft.com/office/powerpoint/2010/main" val="1047290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E01E1E3-D4BF-4E0D-86AA-012EF6882428}"/>
              </a:ext>
            </a:extLst>
          </p:cNvPr>
          <p:cNvSpPr>
            <a:spLocks noGrp="1"/>
          </p:cNvSpPr>
          <p:nvPr>
            <p:ph type="pic" sz="quarter" idx="10"/>
          </p:nvPr>
        </p:nvSpPr>
        <p:spPr>
          <a:solidFill>
            <a:schemeClr val="bg1"/>
          </a:solidFill>
        </p:spPr>
      </p:sp>
      <p:sp>
        <p:nvSpPr>
          <p:cNvPr id="3" name="Title 2">
            <a:extLst>
              <a:ext uri="{FF2B5EF4-FFF2-40B4-BE49-F238E27FC236}">
                <a16:creationId xmlns:a16="http://schemas.microsoft.com/office/drawing/2014/main" id="{5E67F18D-875A-4511-8C48-C172526DB2A2}"/>
              </a:ext>
            </a:extLst>
          </p:cNvPr>
          <p:cNvSpPr>
            <a:spLocks noGrp="1"/>
          </p:cNvSpPr>
          <p:nvPr>
            <p:ph type="title"/>
          </p:nvPr>
        </p:nvSpPr>
        <p:spPr/>
        <p:txBody>
          <a:bodyPr>
            <a:normAutofit fontScale="90000"/>
          </a:bodyPr>
          <a:lstStyle/>
          <a:p>
            <a:r>
              <a:rPr lang="en-US" dirty="0"/>
              <a:t>PRICING COMPARISONS</a:t>
            </a:r>
          </a:p>
        </p:txBody>
      </p:sp>
      <p:sp>
        <p:nvSpPr>
          <p:cNvPr id="4" name="Text Placeholder 3">
            <a:extLst>
              <a:ext uri="{FF2B5EF4-FFF2-40B4-BE49-F238E27FC236}">
                <a16:creationId xmlns:a16="http://schemas.microsoft.com/office/drawing/2014/main" id="{AF95AA84-0846-4455-9EB6-C2AC6E416D8D}"/>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49CFA93C-8638-4946-AA63-179019BDC8D8}"/>
              </a:ext>
            </a:extLst>
          </p:cNvPr>
          <p:cNvSpPr>
            <a:spLocks noGrp="1"/>
          </p:cNvSpPr>
          <p:nvPr>
            <p:ph type="body" sz="quarter" idx="12"/>
          </p:nvPr>
        </p:nvSpPr>
        <p:spPr/>
        <p:txBody>
          <a:bodyPr/>
          <a:lstStyle/>
          <a:p>
            <a:endParaRPr lang="en-US"/>
          </a:p>
        </p:txBody>
      </p:sp>
      <p:graphicFrame>
        <p:nvGraphicFramePr>
          <p:cNvPr id="6" name="Table 5">
            <a:extLst>
              <a:ext uri="{FF2B5EF4-FFF2-40B4-BE49-F238E27FC236}">
                <a16:creationId xmlns:a16="http://schemas.microsoft.com/office/drawing/2014/main" id="{6290EF6E-89B9-481A-9599-1429303CF263}"/>
              </a:ext>
            </a:extLst>
          </p:cNvPr>
          <p:cNvGraphicFramePr>
            <a:graphicFrameLocks noGrp="1"/>
          </p:cNvGraphicFramePr>
          <p:nvPr>
            <p:extLst>
              <p:ext uri="{D42A27DB-BD31-4B8C-83A1-F6EECF244321}">
                <p14:modId xmlns:p14="http://schemas.microsoft.com/office/powerpoint/2010/main" val="4284803392"/>
              </p:ext>
            </p:extLst>
          </p:nvPr>
        </p:nvGraphicFramePr>
        <p:xfrm>
          <a:off x="925113" y="2247679"/>
          <a:ext cx="10925144" cy="4509470"/>
        </p:xfrm>
        <a:graphic>
          <a:graphicData uri="http://schemas.openxmlformats.org/drawingml/2006/table">
            <a:tbl>
              <a:tblPr firstRow="1" firstCol="1" bandRow="1">
                <a:tableStyleId>{5C22544A-7EE6-4342-B048-85BDC9FD1C3A}</a:tableStyleId>
              </a:tblPr>
              <a:tblGrid>
                <a:gridCol w="3388269">
                  <a:extLst>
                    <a:ext uri="{9D8B030D-6E8A-4147-A177-3AD203B41FA5}">
                      <a16:colId xmlns:a16="http://schemas.microsoft.com/office/drawing/2014/main" val="73452300"/>
                    </a:ext>
                  </a:extLst>
                </a:gridCol>
                <a:gridCol w="2392218">
                  <a:extLst>
                    <a:ext uri="{9D8B030D-6E8A-4147-A177-3AD203B41FA5}">
                      <a16:colId xmlns:a16="http://schemas.microsoft.com/office/drawing/2014/main" val="2207619917"/>
                    </a:ext>
                  </a:extLst>
                </a:gridCol>
                <a:gridCol w="2413371">
                  <a:extLst>
                    <a:ext uri="{9D8B030D-6E8A-4147-A177-3AD203B41FA5}">
                      <a16:colId xmlns:a16="http://schemas.microsoft.com/office/drawing/2014/main" val="3631899947"/>
                    </a:ext>
                  </a:extLst>
                </a:gridCol>
                <a:gridCol w="2731286">
                  <a:extLst>
                    <a:ext uri="{9D8B030D-6E8A-4147-A177-3AD203B41FA5}">
                      <a16:colId xmlns:a16="http://schemas.microsoft.com/office/drawing/2014/main" val="1956123737"/>
                    </a:ext>
                  </a:extLst>
                </a:gridCol>
              </a:tblGrid>
              <a:tr h="644210">
                <a:tc>
                  <a:txBody>
                    <a:bodyPr/>
                    <a:lstStyle/>
                    <a:p>
                      <a:pPr marL="0" marR="0" algn="r">
                        <a:lnSpc>
                          <a:spcPts val="1350"/>
                        </a:lnSpc>
                        <a:spcBef>
                          <a:spcPts val="1125"/>
                        </a:spcBef>
                        <a:spcAft>
                          <a:spcPts val="1125"/>
                        </a:spcAft>
                      </a:pPr>
                      <a:r>
                        <a:rPr lang="en-US" sz="1400" dirty="0">
                          <a:effectLst/>
                        </a:rPr>
                        <a:t> </a:t>
                      </a:r>
                      <a:endParaRPr lang="en-US" sz="1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3-year lease cost</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3-year subscription cost</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Subscription premium</a:t>
                      </a:r>
                      <a:endParaRPr lang="en-US" sz="24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322608051"/>
                  </a:ext>
                </a:extLst>
              </a:tr>
              <a:tr h="644210">
                <a:tc>
                  <a:txBody>
                    <a:bodyPr/>
                    <a:lstStyle/>
                    <a:p>
                      <a:pPr marL="0" marR="0">
                        <a:lnSpc>
                          <a:spcPts val="1350"/>
                        </a:lnSpc>
                        <a:spcBef>
                          <a:spcPts val="1125"/>
                        </a:spcBef>
                        <a:spcAft>
                          <a:spcPts val="1125"/>
                        </a:spcAft>
                      </a:pPr>
                      <a:r>
                        <a:rPr lang="en-US" sz="2400" dirty="0">
                          <a:effectLst/>
                        </a:rPr>
                        <a:t>Cadillac Escalade</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$48,932</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$65,300</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$16,368</a:t>
                      </a:r>
                      <a:endParaRPr lang="en-US" sz="24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1850563812"/>
                  </a:ext>
                </a:extLst>
              </a:tr>
              <a:tr h="644210">
                <a:tc>
                  <a:txBody>
                    <a:bodyPr/>
                    <a:lstStyle/>
                    <a:p>
                      <a:pPr marL="0" marR="0">
                        <a:lnSpc>
                          <a:spcPts val="1350"/>
                        </a:lnSpc>
                        <a:spcBef>
                          <a:spcPts val="1125"/>
                        </a:spcBef>
                        <a:spcAft>
                          <a:spcPts val="1125"/>
                        </a:spcAft>
                      </a:pPr>
                      <a:r>
                        <a:rPr lang="en-US" sz="2400" dirty="0">
                          <a:effectLst/>
                        </a:rPr>
                        <a:t>BMW X6 M</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$68,974</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$133,200</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$64,226</a:t>
                      </a:r>
                      <a:endParaRPr lang="en-US" sz="24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3858935254"/>
                  </a:ext>
                </a:extLst>
              </a:tr>
              <a:tr h="644210">
                <a:tc>
                  <a:txBody>
                    <a:bodyPr/>
                    <a:lstStyle/>
                    <a:p>
                      <a:pPr marL="0" marR="0">
                        <a:lnSpc>
                          <a:spcPts val="1350"/>
                        </a:lnSpc>
                        <a:spcBef>
                          <a:spcPts val="1125"/>
                        </a:spcBef>
                        <a:spcAft>
                          <a:spcPts val="1125"/>
                        </a:spcAft>
                      </a:pPr>
                      <a:r>
                        <a:rPr lang="en-US" sz="2400" dirty="0">
                          <a:effectLst/>
                        </a:rPr>
                        <a:t>Mercedes-Benz SLC 300</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$35,031</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$39,915</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a:effectLst/>
                        </a:rPr>
                        <a:t>$4,884</a:t>
                      </a:r>
                      <a:endParaRPr lang="en-US" sz="240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716036131"/>
                  </a:ext>
                </a:extLst>
              </a:tr>
              <a:tr h="644210">
                <a:tc>
                  <a:txBody>
                    <a:bodyPr/>
                    <a:lstStyle/>
                    <a:p>
                      <a:pPr marL="0" marR="0">
                        <a:lnSpc>
                          <a:spcPts val="1350"/>
                        </a:lnSpc>
                        <a:spcBef>
                          <a:spcPts val="1125"/>
                        </a:spcBef>
                        <a:spcAft>
                          <a:spcPts val="1125"/>
                        </a:spcAft>
                      </a:pPr>
                      <a:r>
                        <a:rPr lang="en-US" sz="2400">
                          <a:effectLst/>
                        </a:rPr>
                        <a:t>Volvo XC40</a:t>
                      </a:r>
                      <a:endParaRPr lang="en-US" sz="240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a:effectLst/>
                        </a:rPr>
                        <a:t>$25,489</a:t>
                      </a:r>
                      <a:endParaRPr lang="en-US" sz="240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$23,900</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a:effectLst/>
                        </a:rPr>
                        <a:t>($1,589)</a:t>
                      </a:r>
                      <a:endParaRPr lang="en-US" sz="240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2994588150"/>
                  </a:ext>
                </a:extLst>
              </a:tr>
              <a:tr h="644210">
                <a:tc>
                  <a:txBody>
                    <a:bodyPr/>
                    <a:lstStyle/>
                    <a:p>
                      <a:pPr marL="0" marR="0">
                        <a:lnSpc>
                          <a:spcPts val="1350"/>
                        </a:lnSpc>
                        <a:spcBef>
                          <a:spcPts val="1125"/>
                        </a:spcBef>
                        <a:spcAft>
                          <a:spcPts val="1125"/>
                        </a:spcAft>
                      </a:pPr>
                      <a:r>
                        <a:rPr lang="en-US" sz="2400">
                          <a:effectLst/>
                        </a:rPr>
                        <a:t>Porsche 718 Boxster</a:t>
                      </a:r>
                      <a:endParaRPr lang="en-US" sz="240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a:effectLst/>
                        </a:rPr>
                        <a:t>$49,481</a:t>
                      </a:r>
                      <a:endParaRPr lang="en-US" sz="240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$72,500</a:t>
                      </a:r>
                      <a:endParaRPr lang="en-US" sz="2400" dirty="0">
                        <a:effectLst/>
                        <a:latin typeface="Calibri" panose="020F0502020204030204" pitchFamily="34" charset="0"/>
                        <a:ea typeface="Calibri" panose="020F0502020204030204" pitchFamily="34" charset="0"/>
                      </a:endParaRPr>
                    </a:p>
                  </a:txBody>
                  <a:tcPr marL="9525" marR="9525" marT="9525" marB="9525" anchor="ctr"/>
                </a:tc>
                <a:tc>
                  <a:txBody>
                    <a:bodyPr/>
                    <a:lstStyle/>
                    <a:p>
                      <a:pPr marL="0" marR="0" algn="r">
                        <a:lnSpc>
                          <a:spcPts val="1350"/>
                        </a:lnSpc>
                        <a:spcBef>
                          <a:spcPts val="1125"/>
                        </a:spcBef>
                        <a:spcAft>
                          <a:spcPts val="1125"/>
                        </a:spcAft>
                      </a:pPr>
                      <a:r>
                        <a:rPr lang="en-US" sz="2400" dirty="0">
                          <a:effectLst/>
                        </a:rPr>
                        <a:t>$23,019</a:t>
                      </a:r>
                      <a:endParaRPr lang="en-US" sz="2400" dirty="0">
                        <a:effectLst/>
                        <a:latin typeface="Calibri" panose="020F0502020204030204" pitchFamily="34" charset="0"/>
                        <a:ea typeface="Calibri" panose="020F0502020204030204" pitchFamily="34" charset="0"/>
                      </a:endParaRPr>
                    </a:p>
                  </a:txBody>
                  <a:tcPr marL="9525" marR="9525" marT="9525" marB="9525" anchor="ctr"/>
                </a:tc>
                <a:extLst>
                  <a:ext uri="{0D108BD9-81ED-4DB2-BD59-A6C34878D82A}">
                    <a16:rowId xmlns:a16="http://schemas.microsoft.com/office/drawing/2014/main" val="863915731"/>
                  </a:ext>
                </a:extLst>
              </a:tr>
              <a:tr h="644210">
                <a:tc gridSpan="4">
                  <a:txBody>
                    <a:bodyPr/>
                    <a:lstStyle/>
                    <a:p>
                      <a:pPr marL="0" marR="0">
                        <a:lnSpc>
                          <a:spcPts val="1350"/>
                        </a:lnSpc>
                        <a:spcBef>
                          <a:spcPts val="1125"/>
                        </a:spcBef>
                        <a:spcAft>
                          <a:spcPts val="1125"/>
                        </a:spcAft>
                      </a:pPr>
                      <a:r>
                        <a:rPr lang="en-US" sz="1800" dirty="0">
                          <a:effectLst/>
                        </a:rPr>
                        <a:t>Source: Edmunds</a:t>
                      </a:r>
                      <a:endParaRPr lang="en-US" sz="1800" dirty="0">
                        <a:effectLst/>
                        <a:latin typeface="Calibri" panose="020F0502020204030204" pitchFamily="34" charset="0"/>
                        <a:ea typeface="Calibri" panose="020F0502020204030204" pitchFamily="34" charset="0"/>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6751368"/>
                  </a:ext>
                </a:extLst>
              </a:tr>
            </a:tbl>
          </a:graphicData>
        </a:graphic>
      </p:graphicFrame>
    </p:spTree>
    <p:extLst>
      <p:ext uri="{BB962C8B-B14F-4D97-AF65-F5344CB8AC3E}">
        <p14:creationId xmlns:p14="http://schemas.microsoft.com/office/powerpoint/2010/main" val="222706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6F62C9-A1BC-DD47-B0A8-8EF9838D62BB}"/>
              </a:ext>
            </a:extLst>
          </p:cNvPr>
          <p:cNvSpPr>
            <a:spLocks noGrp="1"/>
          </p:cNvSpPr>
          <p:nvPr>
            <p:ph type="title"/>
          </p:nvPr>
        </p:nvSpPr>
        <p:spPr/>
        <p:txBody>
          <a:bodyPr>
            <a:normAutofit fontScale="90000"/>
          </a:bodyPr>
          <a:lstStyle/>
          <a:p>
            <a:r>
              <a:rPr lang="en-US" sz="8000" spc="-300" dirty="0">
                <a:solidFill>
                  <a:prstClr val="black"/>
                </a:solidFill>
              </a:rPr>
              <a:t>OTHER PROGRAMS</a:t>
            </a:r>
            <a:br>
              <a:rPr lang="en-US" sz="8000" spc="-300" dirty="0">
                <a:solidFill>
                  <a:schemeClr val="tx2"/>
                </a:solidFill>
              </a:rPr>
            </a:br>
            <a:endParaRPr lang="en-US" dirty="0"/>
          </a:p>
        </p:txBody>
      </p:sp>
      <p:sp>
        <p:nvSpPr>
          <p:cNvPr id="15" name="Text Placeholder 14">
            <a:extLst>
              <a:ext uri="{FF2B5EF4-FFF2-40B4-BE49-F238E27FC236}">
                <a16:creationId xmlns:a16="http://schemas.microsoft.com/office/drawing/2014/main" id="{BD5253D3-376F-F247-863E-0A946AC774A9}"/>
              </a:ext>
            </a:extLst>
          </p:cNvPr>
          <p:cNvSpPr>
            <a:spLocks noGrp="1"/>
          </p:cNvSpPr>
          <p:nvPr>
            <p:ph type="body" idx="1"/>
          </p:nvPr>
        </p:nvSpPr>
        <p:spPr/>
        <p:txBody>
          <a:bodyPr/>
          <a:lstStyle/>
          <a:p>
            <a:r>
              <a:rPr lang="en-US" dirty="0"/>
              <a:t>WHAT’S OUT THERE?</a:t>
            </a:r>
          </a:p>
        </p:txBody>
      </p:sp>
      <p:pic>
        <p:nvPicPr>
          <p:cNvPr id="7" name="Picture Placeholder 6">
            <a:extLst>
              <a:ext uri="{FF2B5EF4-FFF2-40B4-BE49-F238E27FC236}">
                <a16:creationId xmlns:a16="http://schemas.microsoft.com/office/drawing/2014/main" id="{AC4A6C99-CC75-41DD-8B8C-45C0ECF3866E}"/>
              </a:ext>
            </a:extLst>
          </p:cNvPr>
          <p:cNvPicPr>
            <a:picLocks noGrp="1" noChangeAspect="1"/>
          </p:cNvPicPr>
          <p:nvPr>
            <p:ph type="pic" sz="quarter" idx="10"/>
          </p:nvPr>
        </p:nvPicPr>
        <p:blipFill>
          <a:blip r:embed="rId3"/>
          <a:srcRect t="4591" b="4591"/>
          <a:stretch>
            <a:fillRect/>
          </a:stretch>
        </p:blipFill>
        <p:spPr/>
      </p:pic>
    </p:spTree>
    <p:extLst>
      <p:ext uri="{BB962C8B-B14F-4D97-AF65-F5344CB8AC3E}">
        <p14:creationId xmlns:p14="http://schemas.microsoft.com/office/powerpoint/2010/main" val="2563963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F7A04E8-D33E-244D-AFB2-10B9CDB5C584}"/>
              </a:ext>
            </a:extLst>
          </p:cNvPr>
          <p:cNvSpPr>
            <a:spLocks noGrp="1"/>
          </p:cNvSpPr>
          <p:nvPr>
            <p:ph type="title"/>
          </p:nvPr>
        </p:nvSpPr>
        <p:spPr/>
        <p:txBody>
          <a:bodyPr/>
          <a:lstStyle/>
          <a:p>
            <a:r>
              <a:rPr lang="en-US" dirty="0"/>
              <a:t>FAIR</a:t>
            </a:r>
          </a:p>
        </p:txBody>
      </p:sp>
      <p:sp>
        <p:nvSpPr>
          <p:cNvPr id="16" name="Text Placeholder 10">
            <a:extLst>
              <a:ext uri="{FF2B5EF4-FFF2-40B4-BE49-F238E27FC236}">
                <a16:creationId xmlns:a16="http://schemas.microsoft.com/office/drawing/2014/main" id="{C11BD6B0-E24A-7F4B-8641-F7B254D58E89}"/>
              </a:ext>
            </a:extLst>
          </p:cNvPr>
          <p:cNvSpPr>
            <a:spLocks noGrp="1"/>
          </p:cNvSpPr>
          <p:nvPr>
            <p:ph type="body" sz="quarter" idx="11"/>
          </p:nvPr>
        </p:nvSpPr>
        <p:spPr/>
        <p:txBody>
          <a:bodyPr>
            <a:normAutofit fontScale="92500" lnSpcReduction="20000"/>
          </a:bodyPr>
          <a:lstStyle/>
          <a:p>
            <a:r>
              <a:rPr lang="en-US" sz="1600" b="1" dirty="0"/>
              <a:t>One-time Start Payment per car, then monthly payment for as long as the customer keeps it</a:t>
            </a:r>
          </a:p>
          <a:p>
            <a:r>
              <a:rPr lang="en-US" sz="1600" b="1" dirty="0"/>
              <a:t>Over 30 different brands offered</a:t>
            </a:r>
          </a:p>
          <a:p>
            <a:r>
              <a:rPr lang="en-US" sz="1600" b="1" dirty="0"/>
              <a:t>Pre-owned and certified pre-owned cars</a:t>
            </a:r>
          </a:p>
          <a:p>
            <a:r>
              <a:rPr lang="en-US" sz="1600" b="1" dirty="0"/>
              <a:t>Less than 6 years old with fewer than 70,000 miles</a:t>
            </a:r>
          </a:p>
          <a:p>
            <a:r>
              <a:rPr lang="en-US" sz="1600" b="1" dirty="0"/>
              <a:t>Limited warranty, routine maintenance, and roadside assistance included</a:t>
            </a:r>
          </a:p>
        </p:txBody>
      </p:sp>
      <p:pic>
        <p:nvPicPr>
          <p:cNvPr id="5" name="Picture Placeholder 4">
            <a:extLst>
              <a:ext uri="{FF2B5EF4-FFF2-40B4-BE49-F238E27FC236}">
                <a16:creationId xmlns:a16="http://schemas.microsoft.com/office/drawing/2014/main" id="{BB50DEDF-23DA-478D-95DF-7596249FD450}"/>
              </a:ext>
            </a:extLst>
          </p:cNvPr>
          <p:cNvPicPr>
            <a:picLocks noGrp="1" noChangeAspect="1"/>
          </p:cNvPicPr>
          <p:nvPr>
            <p:ph type="pic" sz="quarter" idx="14"/>
          </p:nvPr>
        </p:nvPicPr>
        <p:blipFill rotWithShape="1">
          <a:blip r:embed="rId2"/>
          <a:srcRect l="-8725" t="-71783" r="-2572" b="-12488"/>
          <a:stretch/>
        </p:blipFill>
        <p:spPr>
          <a:xfrm>
            <a:off x="6345717" y="3019352"/>
            <a:ext cx="4671152" cy="3866920"/>
          </a:xfrm>
        </p:spPr>
      </p:pic>
      <p:pic>
        <p:nvPicPr>
          <p:cNvPr id="7" name="Picture 6">
            <a:extLst>
              <a:ext uri="{FF2B5EF4-FFF2-40B4-BE49-F238E27FC236}">
                <a16:creationId xmlns:a16="http://schemas.microsoft.com/office/drawing/2014/main" id="{01433D31-7D67-4A96-B436-4AB8E3FE1012}"/>
              </a:ext>
            </a:extLst>
          </p:cNvPr>
          <p:cNvPicPr>
            <a:picLocks noChangeAspect="1"/>
          </p:cNvPicPr>
          <p:nvPr/>
        </p:nvPicPr>
        <p:blipFill>
          <a:blip r:embed="rId3"/>
          <a:stretch>
            <a:fillRect/>
          </a:stretch>
        </p:blipFill>
        <p:spPr>
          <a:xfrm>
            <a:off x="5337174" y="0"/>
            <a:ext cx="7015327" cy="4675982"/>
          </a:xfrm>
          <a:prstGeom prst="rect">
            <a:avLst/>
          </a:prstGeom>
        </p:spPr>
      </p:pic>
    </p:spTree>
    <p:extLst>
      <p:ext uri="{BB962C8B-B14F-4D97-AF65-F5344CB8AC3E}">
        <p14:creationId xmlns:p14="http://schemas.microsoft.com/office/powerpoint/2010/main" val="377368307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F7A04E8-D33E-244D-AFB2-10B9CDB5C584}"/>
              </a:ext>
            </a:extLst>
          </p:cNvPr>
          <p:cNvSpPr>
            <a:spLocks noGrp="1"/>
          </p:cNvSpPr>
          <p:nvPr>
            <p:ph type="title"/>
          </p:nvPr>
        </p:nvSpPr>
        <p:spPr/>
        <p:txBody>
          <a:bodyPr/>
          <a:lstStyle/>
          <a:p>
            <a:r>
              <a:rPr lang="en-US" dirty="0"/>
              <a:t>FLEXDRIVE</a:t>
            </a:r>
          </a:p>
        </p:txBody>
      </p:sp>
      <p:sp>
        <p:nvSpPr>
          <p:cNvPr id="16" name="Text Placeholder 10">
            <a:extLst>
              <a:ext uri="{FF2B5EF4-FFF2-40B4-BE49-F238E27FC236}">
                <a16:creationId xmlns:a16="http://schemas.microsoft.com/office/drawing/2014/main" id="{C11BD6B0-E24A-7F4B-8641-F7B254D58E89}"/>
              </a:ext>
            </a:extLst>
          </p:cNvPr>
          <p:cNvSpPr>
            <a:spLocks noGrp="1"/>
          </p:cNvSpPr>
          <p:nvPr>
            <p:ph type="body" sz="quarter" idx="11"/>
          </p:nvPr>
        </p:nvSpPr>
        <p:spPr/>
        <p:txBody>
          <a:bodyPr>
            <a:normAutofit fontScale="92500"/>
          </a:bodyPr>
          <a:lstStyle/>
          <a:p>
            <a:r>
              <a:rPr lang="en-US" sz="1600" b="1" dirty="0" err="1"/>
              <a:t>Flexdrive</a:t>
            </a:r>
            <a:r>
              <a:rPr lang="en-US" sz="1600" b="1" dirty="0"/>
              <a:t> works with local authorized dealers, and those dealers determine weekly and monthly subscription fees for each vehicle they offer</a:t>
            </a:r>
          </a:p>
          <a:p>
            <a:r>
              <a:rPr lang="en-US" sz="1600" b="1" dirty="0"/>
              <a:t>Insurance, maintenance, and roadside assistance included</a:t>
            </a:r>
          </a:p>
          <a:p>
            <a:r>
              <a:rPr lang="en-US" sz="1600" b="1" dirty="0"/>
              <a:t>Customers can subscribe to a car for as little as 7 days or as long as 28 days at a time. Subscriptions can be renewed an unlimited number of times</a:t>
            </a:r>
          </a:p>
        </p:txBody>
      </p:sp>
      <p:pic>
        <p:nvPicPr>
          <p:cNvPr id="3" name="Picture 2">
            <a:extLst>
              <a:ext uri="{FF2B5EF4-FFF2-40B4-BE49-F238E27FC236}">
                <a16:creationId xmlns:a16="http://schemas.microsoft.com/office/drawing/2014/main" id="{331C8A57-0579-44E6-8E37-4B6D0764E0C8}"/>
              </a:ext>
            </a:extLst>
          </p:cNvPr>
          <p:cNvPicPr>
            <a:picLocks noChangeAspect="1"/>
          </p:cNvPicPr>
          <p:nvPr/>
        </p:nvPicPr>
        <p:blipFill>
          <a:blip r:embed="rId2"/>
          <a:stretch>
            <a:fillRect/>
          </a:stretch>
        </p:blipFill>
        <p:spPr>
          <a:xfrm>
            <a:off x="5725099" y="4295801"/>
            <a:ext cx="6096000" cy="1822704"/>
          </a:xfrm>
          <a:prstGeom prst="rect">
            <a:avLst/>
          </a:prstGeom>
        </p:spPr>
      </p:pic>
      <p:pic>
        <p:nvPicPr>
          <p:cNvPr id="14" name="Picture 13">
            <a:extLst>
              <a:ext uri="{FF2B5EF4-FFF2-40B4-BE49-F238E27FC236}">
                <a16:creationId xmlns:a16="http://schemas.microsoft.com/office/drawing/2014/main" id="{4CAC5451-1EB7-4E72-9355-B342C11C2574}"/>
              </a:ext>
            </a:extLst>
          </p:cNvPr>
          <p:cNvPicPr>
            <a:picLocks noChangeAspect="1"/>
          </p:cNvPicPr>
          <p:nvPr/>
        </p:nvPicPr>
        <p:blipFill>
          <a:blip r:embed="rId3"/>
          <a:stretch>
            <a:fillRect/>
          </a:stretch>
        </p:blipFill>
        <p:spPr>
          <a:xfrm>
            <a:off x="5393393" y="0"/>
            <a:ext cx="6798607" cy="4087258"/>
          </a:xfrm>
          <a:prstGeom prst="rect">
            <a:avLst/>
          </a:prstGeom>
        </p:spPr>
      </p:pic>
    </p:spTree>
    <p:extLst>
      <p:ext uri="{BB962C8B-B14F-4D97-AF65-F5344CB8AC3E}">
        <p14:creationId xmlns:p14="http://schemas.microsoft.com/office/powerpoint/2010/main" val="338677789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F7A04E8-D33E-244D-AFB2-10B9CDB5C584}"/>
              </a:ext>
            </a:extLst>
          </p:cNvPr>
          <p:cNvSpPr>
            <a:spLocks noGrp="1"/>
          </p:cNvSpPr>
          <p:nvPr>
            <p:ph type="title"/>
          </p:nvPr>
        </p:nvSpPr>
        <p:spPr/>
        <p:txBody>
          <a:bodyPr/>
          <a:lstStyle/>
          <a:p>
            <a:r>
              <a:rPr lang="en-US" dirty="0"/>
              <a:t>CLUTCH</a:t>
            </a:r>
          </a:p>
        </p:txBody>
      </p:sp>
      <p:sp>
        <p:nvSpPr>
          <p:cNvPr id="16" name="Text Placeholder 10">
            <a:extLst>
              <a:ext uri="{FF2B5EF4-FFF2-40B4-BE49-F238E27FC236}">
                <a16:creationId xmlns:a16="http://schemas.microsoft.com/office/drawing/2014/main" id="{C11BD6B0-E24A-7F4B-8641-F7B254D58E89}"/>
              </a:ext>
            </a:extLst>
          </p:cNvPr>
          <p:cNvSpPr>
            <a:spLocks noGrp="1"/>
          </p:cNvSpPr>
          <p:nvPr>
            <p:ph type="body" sz="quarter" idx="11"/>
          </p:nvPr>
        </p:nvSpPr>
        <p:spPr/>
        <p:txBody>
          <a:bodyPr>
            <a:normAutofit fontScale="92500" lnSpcReduction="20000"/>
          </a:bodyPr>
          <a:lstStyle/>
          <a:p>
            <a:r>
              <a:rPr lang="en-US" sz="1800" b="1" dirty="0"/>
              <a:t>Clutch is a software platform that lets the automotive industry offer subscription services</a:t>
            </a:r>
          </a:p>
          <a:p>
            <a:r>
              <a:rPr lang="en-US" sz="1800" b="1" dirty="0"/>
              <a:t>Partners and customers are mostly dealer groups and OEMs</a:t>
            </a:r>
          </a:p>
          <a:p>
            <a:r>
              <a:rPr lang="en-US" sz="1800" b="1" dirty="0"/>
              <a:t>Several dealership groups and automakers have partnered with Atlanta-based Clutch, including Mercedes, Porsche and BMW</a:t>
            </a:r>
          </a:p>
        </p:txBody>
      </p:sp>
      <p:pic>
        <p:nvPicPr>
          <p:cNvPr id="5" name="Picture Placeholder 4">
            <a:extLst>
              <a:ext uri="{FF2B5EF4-FFF2-40B4-BE49-F238E27FC236}">
                <a16:creationId xmlns:a16="http://schemas.microsoft.com/office/drawing/2014/main" id="{5908A4D0-E589-45B6-AC49-8D647A043BCF}"/>
              </a:ext>
            </a:extLst>
          </p:cNvPr>
          <p:cNvPicPr>
            <a:picLocks noGrp="1" noChangeAspect="1"/>
          </p:cNvPicPr>
          <p:nvPr>
            <p:ph type="pic" sz="quarter" idx="14"/>
          </p:nvPr>
        </p:nvPicPr>
        <p:blipFill rotWithShape="1">
          <a:blip r:embed="rId2"/>
          <a:srcRect l="25556" t="-34960" r="13504" b="13862"/>
          <a:stretch/>
        </p:blipFill>
        <p:spPr>
          <a:xfrm>
            <a:off x="5255046" y="-572877"/>
            <a:ext cx="6830458" cy="7126077"/>
          </a:xfrm>
        </p:spPr>
      </p:pic>
      <p:pic>
        <p:nvPicPr>
          <p:cNvPr id="7" name="Picture 6">
            <a:extLst>
              <a:ext uri="{FF2B5EF4-FFF2-40B4-BE49-F238E27FC236}">
                <a16:creationId xmlns:a16="http://schemas.microsoft.com/office/drawing/2014/main" id="{65201214-B308-465F-A82B-A4EF16504A8E}"/>
              </a:ext>
            </a:extLst>
          </p:cNvPr>
          <p:cNvPicPr>
            <a:picLocks noChangeAspect="1"/>
          </p:cNvPicPr>
          <p:nvPr/>
        </p:nvPicPr>
        <p:blipFill>
          <a:blip r:embed="rId3"/>
          <a:stretch>
            <a:fillRect/>
          </a:stretch>
        </p:blipFill>
        <p:spPr>
          <a:xfrm>
            <a:off x="6096000" y="103682"/>
            <a:ext cx="4956173" cy="2601991"/>
          </a:xfrm>
          <a:prstGeom prst="ellipse">
            <a:avLst/>
          </a:prstGeom>
        </p:spPr>
      </p:pic>
    </p:spTree>
    <p:extLst>
      <p:ext uri="{BB962C8B-B14F-4D97-AF65-F5344CB8AC3E}">
        <p14:creationId xmlns:p14="http://schemas.microsoft.com/office/powerpoint/2010/main" val="402572926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85A773-109B-4518-9846-2DB9893AB571}"/>
              </a:ext>
            </a:extLst>
          </p:cNvPr>
          <p:cNvSpPr>
            <a:spLocks noGrp="1"/>
          </p:cNvSpPr>
          <p:nvPr>
            <p:ph type="title"/>
          </p:nvPr>
        </p:nvSpPr>
        <p:spPr/>
        <p:txBody>
          <a:bodyPr/>
          <a:lstStyle/>
          <a:p>
            <a:r>
              <a:rPr lang="en-US" dirty="0"/>
              <a:t>DATA TRENDS</a:t>
            </a:r>
          </a:p>
        </p:txBody>
      </p:sp>
      <p:sp>
        <p:nvSpPr>
          <p:cNvPr id="4" name="Text Placeholder 3">
            <a:extLst>
              <a:ext uri="{FF2B5EF4-FFF2-40B4-BE49-F238E27FC236}">
                <a16:creationId xmlns:a16="http://schemas.microsoft.com/office/drawing/2014/main" id="{A3804831-4D73-4535-BB39-205B339A7CD9}"/>
              </a:ext>
            </a:extLst>
          </p:cNvPr>
          <p:cNvSpPr>
            <a:spLocks noGrp="1"/>
          </p:cNvSpPr>
          <p:nvPr>
            <p:ph type="body" sz="quarter" idx="11"/>
          </p:nvPr>
        </p:nvSpPr>
        <p:spPr/>
        <p:txBody>
          <a:bodyPr>
            <a:normAutofit fontScale="92500" lnSpcReduction="20000"/>
          </a:bodyPr>
          <a:lstStyle/>
          <a:p>
            <a:r>
              <a:rPr lang="en-US" sz="1800" b="1" dirty="0"/>
              <a:t>1/4 of consumers surveyed said they are aware of vehicle subscription services offered by automakers and dealer groups</a:t>
            </a:r>
          </a:p>
          <a:p>
            <a:r>
              <a:rPr lang="en-US" sz="1800" b="1" dirty="0"/>
              <a:t>Subscription services are most appealing to young males and new-vehicle buyers </a:t>
            </a:r>
          </a:p>
          <a:p>
            <a:r>
              <a:rPr lang="en-US" sz="1800" b="1" dirty="0"/>
              <a:t>1/10 of consumers asked said they would be open to a subscription service instead of purchasing or leasing a vehicle</a:t>
            </a:r>
          </a:p>
          <a:p>
            <a:endParaRPr lang="en-US" dirty="0"/>
          </a:p>
        </p:txBody>
      </p:sp>
      <p:sp>
        <p:nvSpPr>
          <p:cNvPr id="5" name="Text Placeholder 4">
            <a:extLst>
              <a:ext uri="{FF2B5EF4-FFF2-40B4-BE49-F238E27FC236}">
                <a16:creationId xmlns:a16="http://schemas.microsoft.com/office/drawing/2014/main" id="{2DCBFC00-F8C0-43A9-91CD-ABBFE0B753E3}"/>
              </a:ext>
            </a:extLst>
          </p:cNvPr>
          <p:cNvSpPr>
            <a:spLocks noGrp="1"/>
          </p:cNvSpPr>
          <p:nvPr>
            <p:ph type="body" sz="quarter" idx="12"/>
          </p:nvPr>
        </p:nvSpPr>
        <p:spPr/>
        <p:txBody>
          <a:bodyPr/>
          <a:lstStyle/>
          <a:p>
            <a:r>
              <a:rPr lang="en-US" dirty="0"/>
              <a:t>COX AUTOMOTIVE SURVEY</a:t>
            </a:r>
          </a:p>
        </p:txBody>
      </p:sp>
      <p:sp>
        <p:nvSpPr>
          <p:cNvPr id="9" name="Picture Placeholder 8">
            <a:extLst>
              <a:ext uri="{FF2B5EF4-FFF2-40B4-BE49-F238E27FC236}">
                <a16:creationId xmlns:a16="http://schemas.microsoft.com/office/drawing/2014/main" id="{142505F5-BDF8-4FAA-84E5-D5BEDD7023FA}"/>
              </a:ext>
            </a:extLst>
          </p:cNvPr>
          <p:cNvSpPr>
            <a:spLocks noGrp="1"/>
          </p:cNvSpPr>
          <p:nvPr>
            <p:ph type="pic" sz="quarter" idx="14"/>
          </p:nvPr>
        </p:nvSpPr>
        <p:spPr/>
      </p:sp>
      <p:pic>
        <p:nvPicPr>
          <p:cNvPr id="3078" name="Picture 6" descr="Image result for male teenagers holding phones">
            <a:extLst>
              <a:ext uri="{FF2B5EF4-FFF2-40B4-BE49-F238E27FC236}">
                <a16:creationId xmlns:a16="http://schemas.microsoft.com/office/drawing/2014/main" id="{378AF577-3EBF-4E4E-804F-B69B94E93C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48" r="31880"/>
          <a:stretch/>
        </p:blipFill>
        <p:spPr bwMode="auto">
          <a:xfrm>
            <a:off x="5708073" y="10789"/>
            <a:ext cx="648392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83519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66C71-9CEF-4354-A76E-A7DAA4697AEF}"/>
              </a:ext>
            </a:extLst>
          </p:cNvPr>
          <p:cNvSpPr>
            <a:spLocks noGrp="1"/>
          </p:cNvSpPr>
          <p:nvPr>
            <p:ph type="title"/>
          </p:nvPr>
        </p:nvSpPr>
        <p:spPr/>
        <p:txBody>
          <a:bodyPr/>
          <a:lstStyle/>
          <a:p>
            <a:r>
              <a:rPr lang="en-US" dirty="0"/>
              <a:t>AUTO NEWS</a:t>
            </a:r>
          </a:p>
        </p:txBody>
      </p:sp>
      <p:sp>
        <p:nvSpPr>
          <p:cNvPr id="4" name="Text Placeholder 3">
            <a:extLst>
              <a:ext uri="{FF2B5EF4-FFF2-40B4-BE49-F238E27FC236}">
                <a16:creationId xmlns:a16="http://schemas.microsoft.com/office/drawing/2014/main" id="{87974ED8-CED5-4EEB-956A-45F2CEDB942F}"/>
              </a:ext>
            </a:extLst>
          </p:cNvPr>
          <p:cNvSpPr>
            <a:spLocks noGrp="1"/>
          </p:cNvSpPr>
          <p:nvPr>
            <p:ph type="body" sz="quarter" idx="11"/>
          </p:nvPr>
        </p:nvSpPr>
        <p:spPr/>
        <p:txBody>
          <a:bodyPr>
            <a:normAutofit fontScale="92500" lnSpcReduction="10000"/>
          </a:bodyPr>
          <a:lstStyle/>
          <a:p>
            <a:pPr marL="0" indent="0">
              <a:buNone/>
            </a:pPr>
            <a:r>
              <a:rPr lang="en-US" sz="1600" b="1" dirty="0"/>
              <a:t>“Dealers want to make sure they're not left out of a new business stream and that their margins are protected for the long run, while automakers want to be able to offer mobility services and advanced technology to consumers absent new and complicated statutes and regulation. The differences in opinion could lead many states in the next few years to review how subscription programs are handled.”</a:t>
            </a:r>
          </a:p>
        </p:txBody>
      </p:sp>
      <p:sp>
        <p:nvSpPr>
          <p:cNvPr id="5" name="Text Placeholder 4">
            <a:extLst>
              <a:ext uri="{FF2B5EF4-FFF2-40B4-BE49-F238E27FC236}">
                <a16:creationId xmlns:a16="http://schemas.microsoft.com/office/drawing/2014/main" id="{C7F42A41-C4D8-4DB0-8D75-84683C4EB698}"/>
              </a:ext>
            </a:extLst>
          </p:cNvPr>
          <p:cNvSpPr>
            <a:spLocks noGrp="1"/>
          </p:cNvSpPr>
          <p:nvPr>
            <p:ph type="body" sz="quarter" idx="12"/>
          </p:nvPr>
        </p:nvSpPr>
        <p:spPr/>
        <p:txBody>
          <a:bodyPr/>
          <a:lstStyle/>
          <a:p>
            <a:r>
              <a:rPr lang="en-US" dirty="0"/>
              <a:t>SUMS IT UP</a:t>
            </a:r>
          </a:p>
        </p:txBody>
      </p:sp>
      <p:pic>
        <p:nvPicPr>
          <p:cNvPr id="4098" name="Picture 2" descr="Image result for vehicles displayed">
            <a:extLst>
              <a:ext uri="{FF2B5EF4-FFF2-40B4-BE49-F238E27FC236}">
                <a16:creationId xmlns:a16="http://schemas.microsoft.com/office/drawing/2014/main" id="{8BE5A865-17C3-420C-994F-3565F99BA6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401" y="-13064"/>
            <a:ext cx="6458600" cy="3968401"/>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10">
            <a:extLst>
              <a:ext uri="{FF2B5EF4-FFF2-40B4-BE49-F238E27FC236}">
                <a16:creationId xmlns:a16="http://schemas.microsoft.com/office/drawing/2014/main" id="{2BF61F5B-4099-4562-94E0-70DAA41A92A5}"/>
              </a:ext>
            </a:extLst>
          </p:cNvPr>
          <p:cNvSpPr>
            <a:spLocks noGrp="1"/>
          </p:cNvSpPr>
          <p:nvPr>
            <p:ph type="pic" sz="quarter" idx="14"/>
          </p:nvPr>
        </p:nvSpPr>
        <p:spPr/>
      </p:sp>
      <p:pic>
        <p:nvPicPr>
          <p:cNvPr id="4102" name="Picture 6" descr="Image result for vehicles displayed">
            <a:extLst>
              <a:ext uri="{FF2B5EF4-FFF2-40B4-BE49-F238E27FC236}">
                <a16:creationId xmlns:a16="http://schemas.microsoft.com/office/drawing/2014/main" id="{8695EF38-2A1D-4843-AB9B-C078C4739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801" y="2811330"/>
            <a:ext cx="7162912" cy="423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917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57494CC-4A22-4AA8-91D0-333D0059CE09}"/>
              </a:ext>
            </a:extLst>
          </p:cNvPr>
          <p:cNvPicPr>
            <a:picLocks noGrp="1" noChangeAspect="1"/>
          </p:cNvPicPr>
          <p:nvPr>
            <p:ph type="pic" sz="quarter" idx="13"/>
          </p:nvPr>
        </p:nvPicPr>
        <p:blipFill>
          <a:blip r:embed="rId2"/>
          <a:srcRect t="4648" b="4648"/>
          <a:stretch>
            <a:fillRect/>
          </a:stretch>
        </p:blipFill>
        <p:spPr/>
      </p:pic>
      <p:sp>
        <p:nvSpPr>
          <p:cNvPr id="3" name="Title 2">
            <a:extLst>
              <a:ext uri="{FF2B5EF4-FFF2-40B4-BE49-F238E27FC236}">
                <a16:creationId xmlns:a16="http://schemas.microsoft.com/office/drawing/2014/main" id="{913A4B3F-A8E0-4833-9453-3D42AE3D9457}"/>
              </a:ext>
            </a:extLst>
          </p:cNvPr>
          <p:cNvSpPr>
            <a:spLocks noGrp="1"/>
          </p:cNvSpPr>
          <p:nvPr>
            <p:ph type="title"/>
          </p:nvPr>
        </p:nvSpPr>
        <p:spPr/>
        <p:txBody>
          <a:bodyPr/>
          <a:lstStyle/>
          <a:p>
            <a:r>
              <a:rPr lang="en-US" dirty="0"/>
              <a:t>MODERATED BY: PAULA J. SHAW</a:t>
            </a:r>
          </a:p>
        </p:txBody>
      </p:sp>
      <p:sp>
        <p:nvSpPr>
          <p:cNvPr id="4" name="Text Placeholder 3">
            <a:extLst>
              <a:ext uri="{FF2B5EF4-FFF2-40B4-BE49-F238E27FC236}">
                <a16:creationId xmlns:a16="http://schemas.microsoft.com/office/drawing/2014/main" id="{7E9140A2-16AC-42AF-8E90-BB4445387811}"/>
              </a:ext>
            </a:extLst>
          </p:cNvPr>
          <p:cNvSpPr>
            <a:spLocks noGrp="1"/>
          </p:cNvSpPr>
          <p:nvPr>
            <p:ph type="body" idx="1"/>
          </p:nvPr>
        </p:nvSpPr>
        <p:spPr/>
        <p:txBody>
          <a:bodyPr/>
          <a:lstStyle/>
          <a:p>
            <a:r>
              <a:rPr lang="en-US" i="1" dirty="0"/>
              <a:t>EXECUTIVE DIRECTOR</a:t>
            </a:r>
          </a:p>
          <a:p>
            <a:r>
              <a:rPr lang="en-US" dirty="0"/>
              <a:t>TENNESSEE MOTOR VEHICLE COMMISSION</a:t>
            </a:r>
          </a:p>
        </p:txBody>
      </p:sp>
    </p:spTree>
    <p:extLst>
      <p:ext uri="{BB962C8B-B14F-4D97-AF65-F5344CB8AC3E}">
        <p14:creationId xmlns:p14="http://schemas.microsoft.com/office/powerpoint/2010/main" val="1973372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42CC7CB-D2A6-4746-B3CE-612332BBEA0F}"/>
              </a:ext>
            </a:extLst>
          </p:cNvPr>
          <p:cNvPicPr>
            <a:picLocks noGrp="1" noChangeAspect="1"/>
          </p:cNvPicPr>
          <p:nvPr>
            <p:ph sz="quarter" idx="10"/>
          </p:nvPr>
        </p:nvPicPr>
        <p:blipFill>
          <a:blip r:embed="rId2"/>
          <a:stretch>
            <a:fillRect/>
          </a:stretch>
        </p:blipFill>
        <p:spPr>
          <a:xfrm>
            <a:off x="1046603" y="2833"/>
            <a:ext cx="11145398" cy="6855167"/>
          </a:xfrm>
        </p:spPr>
      </p:pic>
      <p:sp>
        <p:nvSpPr>
          <p:cNvPr id="8" name="Title 7">
            <a:extLst>
              <a:ext uri="{FF2B5EF4-FFF2-40B4-BE49-F238E27FC236}">
                <a16:creationId xmlns:a16="http://schemas.microsoft.com/office/drawing/2014/main" id="{AB58A585-52FA-4A45-B2D0-660EC2D22B31}"/>
              </a:ext>
            </a:extLst>
          </p:cNvPr>
          <p:cNvSpPr>
            <a:spLocks noGrp="1"/>
          </p:cNvSpPr>
          <p:nvPr>
            <p:ph type="title"/>
          </p:nvPr>
        </p:nvSpPr>
        <p:spPr>
          <a:xfrm>
            <a:off x="3645636" y="5211155"/>
            <a:ext cx="5443279" cy="1342045"/>
          </a:xfrm>
        </p:spPr>
        <p:txBody>
          <a:bodyPr>
            <a:noAutofit/>
          </a:bodyPr>
          <a:lstStyle/>
          <a:p>
            <a:r>
              <a:rPr lang="en-US" sz="5400" dirty="0">
                <a:solidFill>
                  <a:schemeClr val="bg1"/>
                </a:solidFill>
              </a:rPr>
              <a:t>CREATING SUBSCRIPTION PROGRAMS</a:t>
            </a:r>
          </a:p>
        </p:txBody>
      </p:sp>
    </p:spTree>
    <p:extLst>
      <p:ext uri="{BB962C8B-B14F-4D97-AF65-F5344CB8AC3E}">
        <p14:creationId xmlns:p14="http://schemas.microsoft.com/office/powerpoint/2010/main" val="675229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F83CB41-C2FF-4BC5-8B1A-61C96BC8D481}"/>
              </a:ext>
            </a:extLst>
          </p:cNvPr>
          <p:cNvPicPr>
            <a:picLocks noGrp="1" noChangeAspect="1"/>
          </p:cNvPicPr>
          <p:nvPr>
            <p:ph type="pic" sz="quarter" idx="12"/>
          </p:nvPr>
        </p:nvPicPr>
        <p:blipFill rotWithShape="1">
          <a:blip r:embed="rId3"/>
          <a:srcRect t="13304" b="19541"/>
          <a:stretch/>
        </p:blipFill>
        <p:spPr>
          <a:xfrm>
            <a:off x="-1" y="10"/>
            <a:ext cx="12192001" cy="4666928"/>
          </a:xfrm>
          <a:prstGeom prst="rect">
            <a:avLst/>
          </a:prstGeom>
        </p:spPr>
      </p:pic>
      <p:pic>
        <p:nvPicPr>
          <p:cNvPr id="17" name="Picture 12">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Oval 14">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108483C-D7E5-4BC4-A063-CD9EA2DDE84E}"/>
              </a:ext>
            </a:extLst>
          </p:cNvPr>
          <p:cNvSpPr>
            <a:spLocks noGrp="1"/>
          </p:cNvSpPr>
          <p:nvPr>
            <p:ph type="title"/>
          </p:nvPr>
        </p:nvSpPr>
        <p:spPr>
          <a:xfrm>
            <a:off x="804998" y="4551037"/>
            <a:ext cx="5021782" cy="1509931"/>
          </a:xfrm>
        </p:spPr>
        <p:txBody>
          <a:bodyPr vert="horz" lIns="91440" tIns="45720" rIns="91440" bIns="45720" rtlCol="0" anchor="ctr">
            <a:normAutofit fontScale="90000"/>
          </a:bodyPr>
          <a:lstStyle/>
          <a:p>
            <a:pPr algn="l"/>
            <a:r>
              <a:rPr lang="en-US" sz="3700" dirty="0">
                <a:solidFill>
                  <a:srgbClr val="000000"/>
                </a:solidFill>
                <a:cs typeface="+mj-cs"/>
              </a:rPr>
              <a:t>OEM SUBSCRIPTION PROGRAMS – Case Study</a:t>
            </a:r>
          </a:p>
        </p:txBody>
      </p:sp>
      <p:sp>
        <p:nvSpPr>
          <p:cNvPr id="6" name="Text Placeholder 5">
            <a:extLst>
              <a:ext uri="{FF2B5EF4-FFF2-40B4-BE49-F238E27FC236}">
                <a16:creationId xmlns:a16="http://schemas.microsoft.com/office/drawing/2014/main" id="{9D8A0347-95CC-4E7E-B5B8-92D48FB28F1A}"/>
              </a:ext>
            </a:extLst>
          </p:cNvPr>
          <p:cNvSpPr>
            <a:spLocks noGrp="1"/>
          </p:cNvSpPr>
          <p:nvPr>
            <p:ph type="body" sz="quarter" idx="11"/>
          </p:nvPr>
        </p:nvSpPr>
        <p:spPr>
          <a:xfrm>
            <a:off x="6470247" y="4551037"/>
            <a:ext cx="4926411" cy="1509935"/>
          </a:xfrm>
        </p:spPr>
        <p:txBody>
          <a:bodyPr vert="horz" lIns="91440" tIns="45720" rIns="91440" bIns="45720" rtlCol="0" anchor="ctr">
            <a:normAutofit/>
          </a:bodyPr>
          <a:lstStyle/>
          <a:p>
            <a:pPr indent="-228600" algn="l">
              <a:buFont typeface="Arial" panose="020B0604020202020204" pitchFamily="34" charset="0"/>
              <a:buChar char="•"/>
            </a:pPr>
            <a:r>
              <a:rPr lang="en-US" sz="1800" dirty="0">
                <a:solidFill>
                  <a:srgbClr val="000000"/>
                </a:solidFill>
                <a:cs typeface="+mn-cs"/>
              </a:rPr>
              <a:t>IMPLEMENTATION</a:t>
            </a:r>
            <a:endParaRPr lang="en-US" sz="1800" b="1" dirty="0">
              <a:solidFill>
                <a:srgbClr val="000000"/>
              </a:solidFill>
              <a:cs typeface="+mn-cs"/>
            </a:endParaRPr>
          </a:p>
          <a:p>
            <a:pPr indent="-228600" algn="l">
              <a:buFont typeface="Arial" panose="020B0604020202020204" pitchFamily="34" charset="0"/>
              <a:buChar char="•"/>
            </a:pPr>
            <a:endParaRPr lang="en-US" sz="1800" dirty="0">
              <a:solidFill>
                <a:srgbClr val="000000"/>
              </a:solidFill>
              <a:cs typeface="+mn-cs"/>
            </a:endParaRPr>
          </a:p>
        </p:txBody>
      </p:sp>
    </p:spTree>
    <p:extLst>
      <p:ext uri="{BB962C8B-B14F-4D97-AF65-F5344CB8AC3E}">
        <p14:creationId xmlns:p14="http://schemas.microsoft.com/office/powerpoint/2010/main" val="2794892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p:txBody>
          <a:bodyPr>
            <a:normAutofit/>
          </a:bodyPr>
          <a:lstStyle/>
          <a:p>
            <a:r>
              <a:rPr lang="en-US" dirty="0"/>
              <a:t>MERCEDES-BENZ</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p:txBody>
          <a:bodyPr anchor="t"/>
          <a:lstStyle/>
          <a:p>
            <a:r>
              <a:rPr lang="en-US" dirty="0"/>
              <a:t>COLLECTION</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803804" y="2916227"/>
            <a:ext cx="4008437" cy="3099153"/>
          </a:xfrm>
        </p:spPr>
        <p:txBody>
          <a:bodyPr>
            <a:normAutofit/>
          </a:bodyPr>
          <a:lstStyle/>
          <a:p>
            <a:r>
              <a:rPr lang="en-US" dirty="0"/>
              <a:t>MBUSA Antitrust Guideline Statement:</a:t>
            </a:r>
          </a:p>
          <a:p>
            <a:r>
              <a:rPr lang="en-US" dirty="0"/>
              <a:t>Mercedes-Benz USA, LLC and the NAMVBC are committed to complying with competition laws.  It is vital that this meeting be conducted in a manner consistent with such laws.  </a:t>
            </a:r>
          </a:p>
        </p:txBody>
      </p:sp>
      <p:sp>
        <p:nvSpPr>
          <p:cNvPr id="3" name="Rectangle 2"/>
          <p:cNvSpPr/>
          <p:nvPr/>
        </p:nvSpPr>
        <p:spPr>
          <a:xfrm>
            <a:off x="4961466" y="143933"/>
            <a:ext cx="7154334" cy="6280694"/>
          </a:xfrm>
          <a:prstGeom prst="rect">
            <a:avLst/>
          </a:prstGeom>
        </p:spPr>
        <p:txBody>
          <a:bodyPr wrap="square">
            <a:spAutoFit/>
          </a:bodyPr>
          <a:lstStyle/>
          <a:p>
            <a:r>
              <a:rPr lang="en-US" dirty="0">
                <a:latin typeface="Calibri" panose="020F0502020204030204" pitchFamily="34" charset="0"/>
                <a:ea typeface="MS Mincho" panose="02020609040205080304" pitchFamily="49" charset="-128"/>
                <a:cs typeface="Times New Roman" panose="02020603050405020304" pitchFamily="18" charset="0"/>
              </a:rPr>
              <a:t>To avoid even the appearance of anticompetitive conduct, absent approval from your legal department, you should avoid discussions with competitors regarding:</a:t>
            </a:r>
          </a:p>
          <a:p>
            <a:pPr marL="342900" indent="-342900">
              <a:lnSpc>
                <a:spcPct val="107000"/>
              </a:lnSpc>
              <a:spcAft>
                <a:spcPts val="8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Times New Roman" panose="02020603050405020304" pitchFamily="18" charset="0"/>
              </a:rPr>
              <a:t>Prices;</a:t>
            </a:r>
          </a:p>
          <a:p>
            <a:pPr marL="342900" indent="-342900">
              <a:lnSpc>
                <a:spcPct val="107000"/>
              </a:lnSpc>
              <a:spcAft>
                <a:spcPts val="8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Times New Roman" panose="02020603050405020304" pitchFamily="18" charset="0"/>
              </a:rPr>
              <a:t>Production or supply levels;</a:t>
            </a:r>
          </a:p>
          <a:p>
            <a:pPr marL="342900" indent="-342900">
              <a:lnSpc>
                <a:spcPct val="107000"/>
              </a:lnSpc>
              <a:spcAft>
                <a:spcPts val="8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Times New Roman" panose="02020603050405020304" pitchFamily="18" charset="0"/>
              </a:rPr>
              <a:t>Allocation of customers, markets or territories; or</a:t>
            </a:r>
          </a:p>
          <a:p>
            <a:pPr marL="342900" indent="-342900">
              <a:lnSpc>
                <a:spcPct val="107000"/>
              </a:lnSpc>
              <a:spcAft>
                <a:spcPts val="800"/>
              </a:spcAft>
              <a:buFont typeface="Arial" panose="020B0604020202020204" pitchFamily="34" charset="0"/>
              <a:buChar char="•"/>
            </a:pPr>
            <a:r>
              <a:rPr lang="en-US" dirty="0">
                <a:latin typeface="Calibri" panose="020F0502020204030204" pitchFamily="34" charset="0"/>
                <a:ea typeface="MS Mincho" panose="02020609040205080304" pitchFamily="49" charset="-128"/>
                <a:cs typeface="Times New Roman" panose="02020603050405020304" pitchFamily="18" charset="0"/>
              </a:rPr>
              <a:t>Joint refusals to do business with others.</a:t>
            </a:r>
          </a:p>
          <a:p>
            <a:pPr>
              <a:lnSpc>
                <a:spcPct val="107000"/>
              </a:lnSpc>
              <a:spcAft>
                <a:spcPts val="800"/>
              </a:spcAft>
            </a:pPr>
            <a:r>
              <a:rPr lang="en-US" dirty="0">
                <a:latin typeface="Calibri" panose="020F0502020204030204" pitchFamily="34" charset="0"/>
                <a:ea typeface="MS Mincho" panose="02020609040205080304" pitchFamily="49" charset="-128"/>
                <a:cs typeface="Times New Roman" panose="02020603050405020304" pitchFamily="18" charset="0"/>
              </a:rPr>
              <a:t>Plaintiffs’ lawyers seek to portray discussions about other business topics between competitors as anticompetitive.  Thus, absent approval from your legal department, you should also avoid discussions with employees of competitors about other business topics including (1) customers, (2) terms of sale, (3) procurement, (4) product technology, and (5) market conditions.  </a:t>
            </a:r>
          </a:p>
          <a:p>
            <a:pPr>
              <a:lnSpc>
                <a:spcPct val="107000"/>
              </a:lnSpc>
              <a:spcAft>
                <a:spcPts val="800"/>
              </a:spcAft>
            </a:pPr>
            <a:r>
              <a:rPr lang="en-US" dirty="0">
                <a:latin typeface="Calibri" panose="020F0502020204030204" pitchFamily="34" charset="0"/>
                <a:ea typeface="MS Mincho" panose="02020609040205080304" pitchFamily="49" charset="-128"/>
                <a:cs typeface="Times New Roman" panose="02020603050405020304" pitchFamily="18" charset="0"/>
              </a:rPr>
              <a:t>If in doubt, please consult your legal department. </a:t>
            </a:r>
          </a:p>
          <a:p>
            <a:pPr>
              <a:lnSpc>
                <a:spcPct val="107000"/>
              </a:lnSpc>
              <a:spcAft>
                <a:spcPts val="800"/>
              </a:spcAft>
            </a:pPr>
            <a:r>
              <a:rPr lang="en-US" dirty="0">
                <a:latin typeface="Calibri" panose="020F0502020204030204" pitchFamily="34" charset="0"/>
                <a:ea typeface="MS Mincho" panose="02020609040205080304" pitchFamily="49" charset="-128"/>
                <a:cs typeface="Times New Roman" panose="02020603050405020304" pitchFamily="18" charset="0"/>
              </a:rPr>
              <a:t>Attendees should stick to the approved agenda and ensure other attendees do the same. Be careful to avoid improper topics in side discussions.  You should speak up if the meeting or a side discussion moves into inappropriate topics, and if necessary leave the meeting and alert your legal department.</a:t>
            </a:r>
            <a:endParaRPr lang="de-DE" sz="2000" dirty="0"/>
          </a:p>
        </p:txBody>
      </p:sp>
    </p:spTree>
    <p:extLst>
      <p:ext uri="{BB962C8B-B14F-4D97-AF65-F5344CB8AC3E}">
        <p14:creationId xmlns:p14="http://schemas.microsoft.com/office/powerpoint/2010/main" val="2793762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821267" y="2743200"/>
            <a:ext cx="10405533" cy="3683000"/>
          </a:xfrm>
        </p:spPr>
        <p:txBody>
          <a:bodyPr>
            <a:normAutofit/>
          </a:bodyPr>
          <a:lstStyle/>
          <a:p>
            <a:r>
              <a:rPr lang="en-US" dirty="0"/>
              <a:t>Pilot program launched June 2018:  Nashville TN and Philadelphia PA</a:t>
            </a:r>
          </a:p>
          <a:p>
            <a:r>
              <a:rPr lang="es-ES" dirty="0" err="1"/>
              <a:t>Joint</a:t>
            </a:r>
            <a:r>
              <a:rPr lang="es-ES" dirty="0"/>
              <a:t> </a:t>
            </a:r>
            <a:r>
              <a:rPr lang="es-ES" dirty="0" err="1"/>
              <a:t>initiative</a:t>
            </a:r>
            <a:r>
              <a:rPr lang="es-ES" dirty="0"/>
              <a:t> </a:t>
            </a:r>
            <a:r>
              <a:rPr lang="es-ES" dirty="0" err="1"/>
              <a:t>between</a:t>
            </a:r>
            <a:r>
              <a:rPr lang="es-ES" dirty="0"/>
              <a:t> Mercedes-Benz USA LLC and Mercedes-Benz </a:t>
            </a:r>
            <a:r>
              <a:rPr lang="es-ES" dirty="0" err="1"/>
              <a:t>Financial</a:t>
            </a:r>
            <a:r>
              <a:rPr lang="es-ES" dirty="0"/>
              <a:t> </a:t>
            </a:r>
            <a:r>
              <a:rPr lang="es-ES" dirty="0" err="1"/>
              <a:t>Services</a:t>
            </a:r>
            <a:r>
              <a:rPr lang="es-ES" dirty="0"/>
              <a:t> USA LLC</a:t>
            </a:r>
          </a:p>
          <a:p>
            <a:pPr lvl="1"/>
            <a:r>
              <a:rPr lang="es-ES" dirty="0"/>
              <a:t>Mercedes-Benz </a:t>
            </a:r>
            <a:r>
              <a:rPr lang="es-ES" dirty="0" err="1"/>
              <a:t>Subscription</a:t>
            </a:r>
            <a:r>
              <a:rPr lang="es-ES" dirty="0"/>
              <a:t> </a:t>
            </a:r>
            <a:r>
              <a:rPr lang="es-ES" dirty="0" err="1"/>
              <a:t>Services</a:t>
            </a:r>
            <a:r>
              <a:rPr lang="es-ES" dirty="0"/>
              <a:t> USA </a:t>
            </a:r>
            <a:r>
              <a:rPr lang="es-ES" dirty="0" err="1"/>
              <a:t>formed</a:t>
            </a:r>
            <a:r>
              <a:rPr lang="es-ES" dirty="0"/>
              <a:t> as a </a:t>
            </a:r>
            <a:r>
              <a:rPr lang="es-ES" dirty="0" err="1"/>
              <a:t>separate</a:t>
            </a:r>
            <a:r>
              <a:rPr lang="es-ES" dirty="0"/>
              <a:t> LLC</a:t>
            </a:r>
          </a:p>
          <a:p>
            <a:r>
              <a:rPr lang="en-US" dirty="0"/>
              <a:t>Core operations supported by local Mercedes-Benz dealerships</a:t>
            </a:r>
          </a:p>
          <a:p>
            <a:r>
              <a:rPr lang="en-US" dirty="0"/>
              <a:t>Multiple subscription tiers offered in each location</a:t>
            </a:r>
          </a:p>
          <a:p>
            <a:r>
              <a:rPr lang="es-ES" dirty="0" err="1"/>
              <a:t>Monthly</a:t>
            </a:r>
            <a:r>
              <a:rPr lang="es-ES" dirty="0"/>
              <a:t> </a:t>
            </a:r>
            <a:r>
              <a:rPr lang="es-ES" dirty="0" err="1"/>
              <a:t>subscription</a:t>
            </a:r>
            <a:r>
              <a:rPr lang="es-ES" dirty="0"/>
              <a:t> </a:t>
            </a:r>
            <a:r>
              <a:rPr lang="es-ES" dirty="0" err="1"/>
              <a:t>fee</a:t>
            </a:r>
            <a:r>
              <a:rPr lang="es-ES" dirty="0"/>
              <a:t> </a:t>
            </a:r>
            <a:r>
              <a:rPr lang="es-ES" dirty="0" err="1"/>
              <a:t>includes</a:t>
            </a:r>
            <a:r>
              <a:rPr lang="es-ES" dirty="0"/>
              <a:t> </a:t>
            </a:r>
            <a:r>
              <a:rPr lang="es-ES" dirty="0" err="1"/>
              <a:t>access</a:t>
            </a:r>
            <a:r>
              <a:rPr lang="es-ES" dirty="0"/>
              <a:t> to a </a:t>
            </a:r>
            <a:r>
              <a:rPr lang="es-ES" dirty="0" err="1"/>
              <a:t>fleet</a:t>
            </a:r>
            <a:r>
              <a:rPr lang="es-ES" dirty="0"/>
              <a:t> of new Mercedes-Benz </a:t>
            </a:r>
            <a:r>
              <a:rPr lang="es-ES" dirty="0" err="1"/>
              <a:t>vehicles</a:t>
            </a:r>
            <a:r>
              <a:rPr lang="es-ES" dirty="0"/>
              <a:t>, a </a:t>
            </a:r>
            <a:r>
              <a:rPr lang="es-ES" dirty="0" err="1"/>
              <a:t>Collection</a:t>
            </a:r>
            <a:r>
              <a:rPr lang="es-ES" dirty="0"/>
              <a:t> </a:t>
            </a:r>
            <a:r>
              <a:rPr lang="es-ES" dirty="0" err="1"/>
              <a:t>Concierge</a:t>
            </a:r>
            <a:r>
              <a:rPr lang="es-ES" dirty="0"/>
              <a:t> </a:t>
            </a:r>
            <a:r>
              <a:rPr lang="es-ES" dirty="0" err="1"/>
              <a:t>who</a:t>
            </a:r>
            <a:r>
              <a:rPr lang="es-ES" dirty="0"/>
              <a:t> </a:t>
            </a:r>
            <a:r>
              <a:rPr lang="es-ES" dirty="0" err="1"/>
              <a:t>performs</a:t>
            </a:r>
            <a:r>
              <a:rPr lang="es-ES" dirty="0"/>
              <a:t> </a:t>
            </a:r>
            <a:r>
              <a:rPr lang="es-ES" dirty="0" err="1"/>
              <a:t>vehicle</a:t>
            </a:r>
            <a:r>
              <a:rPr lang="es-ES" dirty="0"/>
              <a:t> “</a:t>
            </a:r>
            <a:r>
              <a:rPr lang="es-ES" dirty="0" err="1"/>
              <a:t>flips</a:t>
            </a:r>
            <a:r>
              <a:rPr lang="es-ES" dirty="0"/>
              <a:t>”, </a:t>
            </a:r>
            <a:r>
              <a:rPr lang="es-ES" dirty="0" err="1"/>
              <a:t>insurance</a:t>
            </a:r>
            <a:r>
              <a:rPr lang="es-ES" dirty="0"/>
              <a:t>, </a:t>
            </a:r>
            <a:r>
              <a:rPr lang="es-ES" dirty="0" err="1"/>
              <a:t>maintenance</a:t>
            </a:r>
            <a:r>
              <a:rPr lang="es-ES" dirty="0"/>
              <a:t>, 24/7 </a:t>
            </a:r>
            <a:r>
              <a:rPr lang="es-ES" dirty="0" err="1"/>
              <a:t>Roadside</a:t>
            </a:r>
            <a:r>
              <a:rPr lang="es-ES" dirty="0"/>
              <a:t> </a:t>
            </a:r>
            <a:r>
              <a:rPr lang="es-ES" dirty="0" err="1"/>
              <a:t>assistance</a:t>
            </a:r>
            <a:r>
              <a:rPr lang="es-ES" dirty="0"/>
              <a:t>, plus </a:t>
            </a:r>
            <a:r>
              <a:rPr lang="es-ES" dirty="0" err="1"/>
              <a:t>registration</a:t>
            </a:r>
            <a:r>
              <a:rPr lang="es-ES" dirty="0"/>
              <a:t> and </a:t>
            </a:r>
            <a:r>
              <a:rPr lang="es-ES" dirty="0" err="1"/>
              <a:t>titling</a:t>
            </a:r>
            <a:r>
              <a:rPr lang="es-ES" dirty="0"/>
              <a:t> </a:t>
            </a:r>
            <a:r>
              <a:rPr lang="es-ES" dirty="0" err="1"/>
              <a:t>completed</a:t>
            </a:r>
            <a:r>
              <a:rPr lang="es-ES" dirty="0"/>
              <a:t> </a:t>
            </a:r>
            <a:r>
              <a:rPr lang="es-ES" dirty="0" err="1"/>
              <a:t>on</a:t>
            </a:r>
            <a:r>
              <a:rPr lang="es-ES" dirty="0"/>
              <a:t> </a:t>
            </a:r>
            <a:r>
              <a:rPr lang="es-ES" dirty="0" err="1"/>
              <a:t>each</a:t>
            </a:r>
            <a:r>
              <a:rPr lang="es-ES" dirty="0"/>
              <a:t> </a:t>
            </a:r>
            <a:r>
              <a:rPr lang="es-ES" dirty="0" err="1"/>
              <a:t>vehicle</a:t>
            </a:r>
            <a:endParaRPr lang="es-ES" dirty="0"/>
          </a:p>
          <a:p>
            <a:r>
              <a:rPr lang="es-ES" dirty="0" err="1"/>
              <a:t>Entire</a:t>
            </a:r>
            <a:r>
              <a:rPr lang="es-ES" dirty="0"/>
              <a:t> </a:t>
            </a:r>
            <a:r>
              <a:rPr lang="es-ES" dirty="0" err="1"/>
              <a:t>experience</a:t>
            </a:r>
            <a:r>
              <a:rPr lang="es-ES" dirty="0"/>
              <a:t> </a:t>
            </a:r>
            <a:r>
              <a:rPr lang="es-ES" dirty="0" err="1"/>
              <a:t>is</a:t>
            </a:r>
            <a:r>
              <a:rPr lang="es-ES" dirty="0"/>
              <a:t> </a:t>
            </a:r>
            <a:r>
              <a:rPr lang="es-ES" dirty="0" err="1"/>
              <a:t>managed</a:t>
            </a:r>
            <a:r>
              <a:rPr lang="es-ES" dirty="0"/>
              <a:t> </a:t>
            </a:r>
            <a:r>
              <a:rPr lang="es-ES" dirty="0" err="1"/>
              <a:t>through</a:t>
            </a:r>
            <a:r>
              <a:rPr lang="es-ES" dirty="0"/>
              <a:t> </a:t>
            </a:r>
            <a:r>
              <a:rPr lang="es-ES" dirty="0" err="1"/>
              <a:t>smartphone</a:t>
            </a:r>
            <a:r>
              <a:rPr lang="es-ES" dirty="0"/>
              <a:t> </a:t>
            </a:r>
            <a:r>
              <a:rPr lang="es-ES" dirty="0" err="1"/>
              <a:t>applications</a:t>
            </a:r>
            <a:endParaRPr lang="en-US" dirty="0"/>
          </a:p>
        </p:txBody>
      </p:sp>
      <p:pic>
        <p:nvPicPr>
          <p:cNvPr id="5" name="Picture 4"/>
          <p:cNvPicPr>
            <a:picLocks noChangeAspect="1"/>
          </p:cNvPicPr>
          <p:nvPr/>
        </p:nvPicPr>
        <p:blipFill>
          <a:blip r:embed="rId3"/>
          <a:stretch>
            <a:fillRect/>
          </a:stretch>
        </p:blipFill>
        <p:spPr>
          <a:xfrm>
            <a:off x="951443" y="432858"/>
            <a:ext cx="6660918" cy="2064808"/>
          </a:xfrm>
          <a:prstGeom prst="rect">
            <a:avLst/>
          </a:prstGeom>
        </p:spPr>
      </p:pic>
      <p:sp>
        <p:nvSpPr>
          <p:cNvPr id="9" name="Rectangle 8"/>
          <p:cNvSpPr/>
          <p:nvPr/>
        </p:nvSpPr>
        <p:spPr>
          <a:xfrm>
            <a:off x="7612361" y="1989666"/>
            <a:ext cx="3108543" cy="369332"/>
          </a:xfrm>
          <a:prstGeom prst="rect">
            <a:avLst/>
          </a:prstGeom>
        </p:spPr>
        <p:txBody>
          <a:bodyPr wrap="none">
            <a:spAutoFit/>
          </a:bodyPr>
          <a:lstStyle/>
          <a:p>
            <a:r>
              <a:rPr lang="en-US" dirty="0"/>
              <a:t>http://collection.mbusa.com/</a:t>
            </a:r>
          </a:p>
        </p:txBody>
      </p:sp>
    </p:spTree>
    <p:extLst>
      <p:ext uri="{BB962C8B-B14F-4D97-AF65-F5344CB8AC3E}">
        <p14:creationId xmlns:p14="http://schemas.microsoft.com/office/powerpoint/2010/main" val="140830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951443" y="2497666"/>
            <a:ext cx="4606395" cy="3699933"/>
          </a:xfrm>
        </p:spPr>
        <p:txBody>
          <a:bodyPr>
            <a:normAutofit fontScale="85000" lnSpcReduction="20000"/>
          </a:bodyPr>
          <a:lstStyle/>
          <a:p>
            <a:pPr marL="0" indent="0">
              <a:buNone/>
            </a:pPr>
            <a:r>
              <a:rPr lang="en-US" sz="1900" b="1" u="sng" dirty="0"/>
              <a:t>What Worked Well:</a:t>
            </a:r>
          </a:p>
          <a:p>
            <a:r>
              <a:rPr lang="en-US" sz="1800" dirty="0"/>
              <a:t>Dealer input, involvement and support</a:t>
            </a:r>
          </a:p>
          <a:p>
            <a:r>
              <a:rPr lang="en-US" sz="1800" dirty="0"/>
              <a:t>Sales tax compliance – obtaining sales tax licenses, how to assess and remit tax to each state</a:t>
            </a:r>
          </a:p>
          <a:p>
            <a:r>
              <a:rPr lang="en-US" sz="1800" dirty="0"/>
              <a:t>Support from the executive directors at TN DMV &amp; Dept. of Commerce</a:t>
            </a:r>
          </a:p>
          <a:p>
            <a:pPr lvl="1"/>
            <a:r>
              <a:rPr lang="en-US" dirty="0"/>
              <a:t>Provided guidance to local county DMV offices and to our dealers in Nashville </a:t>
            </a:r>
          </a:p>
          <a:p>
            <a:pPr marL="0" indent="0">
              <a:buNone/>
            </a:pPr>
            <a:endParaRPr lang="en-US" dirty="0"/>
          </a:p>
          <a:p>
            <a:pPr marL="0" indent="0">
              <a:buNone/>
            </a:pPr>
            <a:r>
              <a:rPr lang="en-US" dirty="0"/>
              <a:t> </a:t>
            </a:r>
          </a:p>
        </p:txBody>
      </p:sp>
      <p:pic>
        <p:nvPicPr>
          <p:cNvPr id="5" name="Picture 4"/>
          <p:cNvPicPr>
            <a:picLocks noChangeAspect="1"/>
          </p:cNvPicPr>
          <p:nvPr/>
        </p:nvPicPr>
        <p:blipFill>
          <a:blip r:embed="rId3"/>
          <a:stretch>
            <a:fillRect/>
          </a:stretch>
        </p:blipFill>
        <p:spPr>
          <a:xfrm>
            <a:off x="951443" y="432858"/>
            <a:ext cx="6660918" cy="2064808"/>
          </a:xfrm>
          <a:prstGeom prst="rect">
            <a:avLst/>
          </a:prstGeom>
        </p:spPr>
      </p:pic>
      <p:sp>
        <p:nvSpPr>
          <p:cNvPr id="6"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5557838" y="2497666"/>
            <a:ext cx="6222999" cy="3886199"/>
          </a:xfrm>
        </p:spPr>
        <p:txBody>
          <a:bodyPr>
            <a:normAutofit fontScale="25000" lnSpcReduction="20000"/>
          </a:bodyPr>
          <a:lstStyle/>
          <a:p>
            <a:pPr marL="0" indent="0">
              <a:buNone/>
            </a:pPr>
            <a:r>
              <a:rPr lang="en-US" sz="6400" b="1" u="sng" dirty="0"/>
              <a:t>Challenges Encountered:</a:t>
            </a:r>
          </a:p>
          <a:p>
            <a:pPr marL="0" indent="0">
              <a:buNone/>
            </a:pPr>
            <a:r>
              <a:rPr lang="en-US" sz="5600" dirty="0"/>
              <a:t>Multiple discussions with various state entities required: </a:t>
            </a:r>
          </a:p>
          <a:p>
            <a:r>
              <a:rPr lang="en-US" sz="5600" dirty="0"/>
              <a:t>Significant education and explanation required on what Mercedes-Benz Collection is…and how it differs from Daily Rental or other brands subscription offerings </a:t>
            </a:r>
          </a:p>
          <a:p>
            <a:r>
              <a:rPr lang="en-US" sz="5600" dirty="0"/>
              <a:t>Unlike daily rental, finance, or retail lease, there’s no “check box” for subscription programs on DMV title/</a:t>
            </a:r>
            <a:r>
              <a:rPr lang="en-US" sz="5600" dirty="0" err="1"/>
              <a:t>reg</a:t>
            </a:r>
            <a:r>
              <a:rPr lang="en-US" sz="5600" dirty="0"/>
              <a:t> application</a:t>
            </a:r>
          </a:p>
          <a:p>
            <a:r>
              <a:rPr lang="en-US" sz="5600" dirty="0"/>
              <a:t>Varying or conflicting guidance from local DMV offices – which our dealers rely on </a:t>
            </a:r>
          </a:p>
          <a:p>
            <a:r>
              <a:rPr lang="en-US" sz="5600" dirty="0"/>
              <a:t>State tax regulations are clear re: sales and use tax….but they need to be clearly communicated to the DMV teams as well</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3046164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3600" dirty="0"/>
              <a:t>Subscriber Landscape – multiple programs live!</a:t>
            </a:r>
          </a:p>
        </p:txBody>
      </p:sp>
      <p:pic>
        <p:nvPicPr>
          <p:cNvPr id="2" name="Picture 1"/>
          <p:cNvPicPr>
            <a:picLocks noChangeAspect="1"/>
          </p:cNvPicPr>
          <p:nvPr/>
        </p:nvPicPr>
        <p:blipFill>
          <a:blip r:embed="rId3"/>
          <a:stretch>
            <a:fillRect/>
          </a:stretch>
        </p:blipFill>
        <p:spPr>
          <a:xfrm>
            <a:off x="1078285" y="1690688"/>
            <a:ext cx="6822498" cy="4199126"/>
          </a:xfrm>
          <a:prstGeom prst="rect">
            <a:avLst/>
          </a:prstGeom>
        </p:spPr>
      </p:pic>
      <p:sp>
        <p:nvSpPr>
          <p:cNvPr id="3" name="TextBox 2"/>
          <p:cNvSpPr txBox="1"/>
          <p:nvPr/>
        </p:nvSpPr>
        <p:spPr bwMode="gray">
          <a:xfrm>
            <a:off x="1661402" y="8120538"/>
            <a:ext cx="211816" cy="56289"/>
          </a:xfrm>
          <a:prstGeom prst="rect">
            <a:avLst/>
          </a:prstGeom>
          <a:noFill/>
        </p:spPr>
        <p:txBody>
          <a:bodyPr wrap="none" lIns="0" tIns="0" rIns="0" bIns="0" rtlCol="0">
            <a:noAutofit/>
          </a:bodyPr>
          <a:lstStyle/>
          <a:p>
            <a:pPr>
              <a:lnSpc>
                <a:spcPct val="108000"/>
              </a:lnSpc>
              <a:spcAft>
                <a:spcPts val="1008"/>
              </a:spcAft>
            </a:pPr>
            <a:r>
              <a:rPr lang="en-US" sz="1600" dirty="0">
                <a:solidFill>
                  <a:schemeClr val="tx1"/>
                </a:solidFill>
              </a:rPr>
              <a:t>Powered by Clutch Technologies</a:t>
            </a:r>
          </a:p>
        </p:txBody>
      </p:sp>
      <p:pic>
        <p:nvPicPr>
          <p:cNvPr id="32" name="Picture 10" descr="Image result for Book by Cadill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5398" y="2111730"/>
            <a:ext cx="1184274" cy="1776412"/>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2406" y="4286641"/>
            <a:ext cx="3343275" cy="7200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gray">
          <a:xfrm>
            <a:off x="1022264" y="6226994"/>
            <a:ext cx="8570398" cy="247475"/>
          </a:xfrm>
          <a:prstGeom prst="rect">
            <a:avLst/>
          </a:prstGeom>
          <a:noFill/>
        </p:spPr>
        <p:txBody>
          <a:bodyPr wrap="none" lIns="0" tIns="0" rIns="0" bIns="0" rtlCol="0">
            <a:noAutofit/>
          </a:bodyPr>
          <a:lstStyle/>
          <a:p>
            <a:pPr>
              <a:lnSpc>
                <a:spcPct val="108000"/>
              </a:lnSpc>
              <a:spcAft>
                <a:spcPts val="1008"/>
              </a:spcAft>
            </a:pPr>
            <a:r>
              <a:rPr lang="en-US" sz="2000" b="1" i="1" dirty="0">
                <a:solidFill>
                  <a:schemeClr val="tx1">
                    <a:lumMod val="50000"/>
                  </a:schemeClr>
                </a:solidFill>
              </a:rPr>
              <a:t>……..There is growing consumer demand for subscription services </a:t>
            </a:r>
          </a:p>
        </p:txBody>
      </p:sp>
      <p:pic>
        <p:nvPicPr>
          <p:cNvPr id="4" name="Picture 3"/>
          <p:cNvPicPr>
            <a:picLocks noChangeAspect="1"/>
          </p:cNvPicPr>
          <p:nvPr/>
        </p:nvPicPr>
        <p:blipFill>
          <a:blip r:embed="rId6"/>
          <a:stretch>
            <a:fillRect/>
          </a:stretch>
        </p:blipFill>
        <p:spPr>
          <a:xfrm>
            <a:off x="8728003" y="5069945"/>
            <a:ext cx="2743200" cy="409575"/>
          </a:xfrm>
          <a:prstGeom prst="rect">
            <a:avLst/>
          </a:prstGeom>
        </p:spPr>
      </p:pic>
      <p:pic>
        <p:nvPicPr>
          <p:cNvPr id="5" name="Picture 4"/>
          <p:cNvPicPr>
            <a:picLocks noChangeAspect="1"/>
          </p:cNvPicPr>
          <p:nvPr/>
        </p:nvPicPr>
        <p:blipFill>
          <a:blip r:embed="rId7"/>
          <a:stretch>
            <a:fillRect/>
          </a:stretch>
        </p:blipFill>
        <p:spPr>
          <a:xfrm>
            <a:off x="8610600" y="5531024"/>
            <a:ext cx="2396935" cy="525573"/>
          </a:xfrm>
          <a:prstGeom prst="rect">
            <a:avLst/>
          </a:prstGeom>
        </p:spPr>
      </p:pic>
      <p:pic>
        <p:nvPicPr>
          <p:cNvPr id="8" name="Picture 7"/>
          <p:cNvPicPr>
            <a:picLocks noChangeAspect="1"/>
          </p:cNvPicPr>
          <p:nvPr/>
        </p:nvPicPr>
        <p:blipFill>
          <a:blip r:embed="rId8"/>
          <a:stretch>
            <a:fillRect/>
          </a:stretch>
        </p:blipFill>
        <p:spPr>
          <a:xfrm>
            <a:off x="8338865" y="2715465"/>
            <a:ext cx="1836448" cy="742394"/>
          </a:xfrm>
          <a:prstGeom prst="rect">
            <a:avLst/>
          </a:prstGeom>
        </p:spPr>
      </p:pic>
      <p:pic>
        <p:nvPicPr>
          <p:cNvPr id="9" name="Picture 8"/>
          <p:cNvPicPr>
            <a:picLocks noChangeAspect="1"/>
          </p:cNvPicPr>
          <p:nvPr/>
        </p:nvPicPr>
        <p:blipFill>
          <a:blip r:embed="rId9"/>
          <a:stretch>
            <a:fillRect/>
          </a:stretch>
        </p:blipFill>
        <p:spPr>
          <a:xfrm>
            <a:off x="8140868" y="2157778"/>
            <a:ext cx="2281398" cy="461794"/>
          </a:xfrm>
          <a:prstGeom prst="rect">
            <a:avLst/>
          </a:prstGeom>
        </p:spPr>
      </p:pic>
      <p:pic>
        <p:nvPicPr>
          <p:cNvPr id="11" name="Picture 10"/>
          <p:cNvPicPr>
            <a:picLocks noChangeAspect="1"/>
          </p:cNvPicPr>
          <p:nvPr/>
        </p:nvPicPr>
        <p:blipFill>
          <a:blip r:embed="rId10"/>
          <a:stretch>
            <a:fillRect/>
          </a:stretch>
        </p:blipFill>
        <p:spPr>
          <a:xfrm>
            <a:off x="7986278" y="3680246"/>
            <a:ext cx="2383034" cy="692989"/>
          </a:xfrm>
          <a:prstGeom prst="rect">
            <a:avLst/>
          </a:prstGeom>
        </p:spPr>
      </p:pic>
      <p:pic>
        <p:nvPicPr>
          <p:cNvPr id="6" name="Picture 5"/>
          <p:cNvPicPr>
            <a:picLocks noChangeAspect="1"/>
          </p:cNvPicPr>
          <p:nvPr/>
        </p:nvPicPr>
        <p:blipFill>
          <a:blip r:embed="rId11"/>
          <a:stretch>
            <a:fillRect/>
          </a:stretch>
        </p:blipFill>
        <p:spPr>
          <a:xfrm>
            <a:off x="7986278" y="1235490"/>
            <a:ext cx="1653834" cy="461370"/>
          </a:xfrm>
          <a:prstGeom prst="rect">
            <a:avLst/>
          </a:prstGeom>
        </p:spPr>
      </p:pic>
      <p:pic>
        <p:nvPicPr>
          <p:cNvPr id="27" name="Picture 14" descr="Image result for Ford Canva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281567" y="1679332"/>
            <a:ext cx="2732083" cy="35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606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B5C98654-F0C5-498A-88A4-0972D73CC15B}"/>
              </a:ext>
            </a:extLst>
          </p:cNvPr>
          <p:cNvPicPr>
            <a:picLocks noGrp="1" noChangeAspect="1"/>
          </p:cNvPicPr>
          <p:nvPr>
            <p:ph type="pic" sz="quarter" idx="12"/>
          </p:nvPr>
        </p:nvPicPr>
        <p:blipFill rotWithShape="1">
          <a:blip r:embed="rId3"/>
          <a:srcRect t="7198" b="8532"/>
          <a:stretch/>
        </p:blipFill>
        <p:spPr>
          <a:xfrm>
            <a:off x="-1" y="10"/>
            <a:ext cx="12192000" cy="6857990"/>
          </a:xfrm>
          <a:prstGeom prst="rect">
            <a:avLst/>
          </a:prstGeom>
        </p:spPr>
      </p:pic>
      <p:sp>
        <p:nvSpPr>
          <p:cNvPr id="2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0108483C-D7E5-4BC4-A063-CD9EA2DDE84E}"/>
              </a:ext>
            </a:extLst>
          </p:cNvPr>
          <p:cNvSpPr>
            <a:spLocks noGrp="1"/>
          </p:cNvSpPr>
          <p:nvPr>
            <p:ph type="title"/>
          </p:nvPr>
        </p:nvSpPr>
        <p:spPr>
          <a:xfrm>
            <a:off x="521461" y="1357143"/>
            <a:ext cx="4771399" cy="2444632"/>
          </a:xfrm>
        </p:spPr>
        <p:txBody>
          <a:bodyPr vert="horz" lIns="91440" tIns="45720" rIns="91440" bIns="45720" rtlCol="0" anchor="ctr">
            <a:normAutofit/>
          </a:bodyPr>
          <a:lstStyle/>
          <a:p>
            <a:r>
              <a:rPr lang="en-US" sz="3200" dirty="0">
                <a:solidFill>
                  <a:schemeClr val="tx1"/>
                </a:solidFill>
                <a:cs typeface="+mj-cs"/>
              </a:rPr>
              <a:t>REGULATORY AND STATE LAW COMPLIANCE</a:t>
            </a:r>
            <a:br>
              <a:rPr lang="en-US" sz="3200" dirty="0">
                <a:solidFill>
                  <a:schemeClr val="tx1"/>
                </a:solidFill>
                <a:cs typeface="+mj-cs"/>
              </a:rPr>
            </a:br>
            <a:r>
              <a:rPr lang="en-US" sz="3200" dirty="0">
                <a:solidFill>
                  <a:schemeClr val="tx1"/>
                </a:solidFill>
                <a:cs typeface="+mj-cs"/>
              </a:rPr>
              <a:t>ISSUES</a:t>
            </a:r>
          </a:p>
        </p:txBody>
      </p:sp>
      <p:sp>
        <p:nvSpPr>
          <p:cNvPr id="6" name="Text Placeholder 5">
            <a:extLst>
              <a:ext uri="{FF2B5EF4-FFF2-40B4-BE49-F238E27FC236}">
                <a16:creationId xmlns:a16="http://schemas.microsoft.com/office/drawing/2014/main" id="{9D8A0347-95CC-4E7E-B5B8-92D48FB28F1A}"/>
              </a:ext>
            </a:extLst>
          </p:cNvPr>
          <p:cNvSpPr>
            <a:spLocks noGrp="1"/>
          </p:cNvSpPr>
          <p:nvPr>
            <p:ph type="body" sz="quarter" idx="11"/>
          </p:nvPr>
        </p:nvSpPr>
        <p:spPr>
          <a:xfrm>
            <a:off x="987743" y="3365168"/>
            <a:ext cx="4593021" cy="2307603"/>
          </a:xfrm>
        </p:spPr>
        <p:txBody>
          <a:bodyPr vert="horz" lIns="91440" tIns="45720" rIns="91440" bIns="45720" rtlCol="0" anchor="ctr">
            <a:normAutofit/>
          </a:bodyPr>
          <a:lstStyle/>
          <a:p>
            <a:pPr indent="-228600" algn="l">
              <a:buFont typeface="Arial" panose="020B0604020202020204" pitchFamily="34" charset="0"/>
              <a:buChar char="•"/>
            </a:pPr>
            <a:r>
              <a:rPr lang="en-US" sz="1800" b="1" dirty="0">
                <a:solidFill>
                  <a:schemeClr val="tx1"/>
                </a:solidFill>
                <a:cs typeface="+mn-cs"/>
              </a:rPr>
              <a:t>REGISTRATION &amp; TITLE</a:t>
            </a:r>
          </a:p>
          <a:p>
            <a:pPr indent="-228600" algn="l">
              <a:buFont typeface="Arial" panose="020B0604020202020204" pitchFamily="34" charset="0"/>
              <a:buChar char="•"/>
            </a:pPr>
            <a:r>
              <a:rPr lang="en-US" sz="1800" b="1" dirty="0">
                <a:solidFill>
                  <a:schemeClr val="tx1"/>
                </a:solidFill>
                <a:cs typeface="+mn-cs"/>
              </a:rPr>
              <a:t>TAXES</a:t>
            </a:r>
          </a:p>
          <a:p>
            <a:pPr indent="-228600" algn="l">
              <a:buFont typeface="Arial" panose="020B0604020202020204" pitchFamily="34" charset="0"/>
              <a:buChar char="•"/>
            </a:pPr>
            <a:r>
              <a:rPr lang="en-US" sz="1800" b="1" dirty="0">
                <a:solidFill>
                  <a:schemeClr val="tx1"/>
                </a:solidFill>
                <a:cs typeface="+mn-cs"/>
              </a:rPr>
              <a:t>FRANCHISE LAWS</a:t>
            </a:r>
          </a:p>
          <a:p>
            <a:pPr indent="-228600" algn="l">
              <a:buFont typeface="Arial" panose="020B0604020202020204" pitchFamily="34" charset="0"/>
              <a:buChar char="•"/>
            </a:pPr>
            <a:r>
              <a:rPr lang="en-US" sz="1800" b="1" dirty="0">
                <a:solidFill>
                  <a:schemeClr val="tx1"/>
                </a:solidFill>
                <a:cs typeface="+mn-cs"/>
              </a:rPr>
              <a:t>CONSUMER AND BUSINESS PROTECTIONS</a:t>
            </a:r>
          </a:p>
        </p:txBody>
      </p:sp>
      <p:cxnSp>
        <p:nvCxnSpPr>
          <p:cNvPr id="7" name="Straight Connector 2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39451" y="34895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109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Regulatory &amp; State Law Issues -- Overview</a:t>
            </a:r>
          </a:p>
        </p:txBody>
      </p:sp>
      <p:sp>
        <p:nvSpPr>
          <p:cNvPr id="9" name="Content Placeholder 8"/>
          <p:cNvSpPr>
            <a:spLocks noGrp="1"/>
          </p:cNvSpPr>
          <p:nvPr>
            <p:ph idx="1"/>
          </p:nvPr>
        </p:nvSpPr>
        <p:spPr>
          <a:xfrm>
            <a:off x="838200" y="1586728"/>
            <a:ext cx="10515600" cy="4929402"/>
          </a:xfrm>
        </p:spPr>
        <p:txBody>
          <a:bodyPr>
            <a:normAutofit lnSpcReduction="10000"/>
          </a:bodyPr>
          <a:lstStyle/>
          <a:p>
            <a:r>
              <a:rPr lang="en-US" sz="3200" b="1" dirty="0"/>
              <a:t>Regulatory Issues</a:t>
            </a:r>
          </a:p>
          <a:p>
            <a:pPr lvl="1"/>
            <a:r>
              <a:rPr lang="en-US" sz="2400" dirty="0"/>
              <a:t>What is a vehicle subscription program (lease, daily rental, “other”)?</a:t>
            </a:r>
          </a:p>
          <a:p>
            <a:pPr lvl="1"/>
            <a:r>
              <a:rPr lang="en-US" sz="2400" dirty="0"/>
              <a:t>Titling and registering the subscription “fleet.” </a:t>
            </a:r>
          </a:p>
          <a:p>
            <a:pPr lvl="1"/>
            <a:r>
              <a:rPr lang="en-US" sz="2400" dirty="0"/>
              <a:t>How are subscription services “taxed”?</a:t>
            </a:r>
          </a:p>
          <a:p>
            <a:pPr lvl="1"/>
            <a:r>
              <a:rPr lang="en-US" sz="2400" dirty="0"/>
              <a:t>Insurance and protection from vicarious liability.</a:t>
            </a:r>
          </a:p>
          <a:p>
            <a:pPr lvl="1"/>
            <a:r>
              <a:rPr lang="en-US" sz="2400" dirty="0"/>
              <a:t>Because programs vary, need to work with local regulators.</a:t>
            </a:r>
          </a:p>
          <a:p>
            <a:endParaRPr lang="en-US" dirty="0"/>
          </a:p>
          <a:p>
            <a:r>
              <a:rPr lang="en-US" sz="2800" b="1" dirty="0"/>
              <a:t>OEM Programs - State Franchise Laws and Consumer/Business Protections</a:t>
            </a:r>
          </a:p>
          <a:p>
            <a:pPr lvl="1"/>
            <a:r>
              <a:rPr lang="en-US" sz="2400" dirty="0"/>
              <a:t>Current Laws addressing Subscription Services</a:t>
            </a:r>
          </a:p>
          <a:p>
            <a:pPr lvl="1"/>
            <a:r>
              <a:rPr lang="en-US" sz="2400" dirty="0"/>
              <a:t>Potential implications given existing state franchise laws </a:t>
            </a:r>
          </a:p>
          <a:p>
            <a:pPr lvl="1"/>
            <a:r>
              <a:rPr lang="en-US" sz="2400" dirty="0"/>
              <a:t>How do we apply existing consumer and business protections?</a:t>
            </a:r>
          </a:p>
          <a:p>
            <a:pPr lvl="1"/>
            <a:r>
              <a:rPr lang="en-US" sz="2400" dirty="0"/>
              <a:t>Should OEM subscription vehicle programs be regulated? Why/why not?</a:t>
            </a:r>
          </a:p>
        </p:txBody>
      </p:sp>
    </p:spTree>
    <p:extLst>
      <p:ext uri="{BB962C8B-B14F-4D97-AF65-F5344CB8AC3E}">
        <p14:creationId xmlns:p14="http://schemas.microsoft.com/office/powerpoint/2010/main" val="90797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Regulatory-Related Issues</a:t>
            </a:r>
          </a:p>
        </p:txBody>
      </p:sp>
      <p:sp>
        <p:nvSpPr>
          <p:cNvPr id="9" name="Content Placeholder 8"/>
          <p:cNvSpPr>
            <a:spLocks noGrp="1"/>
          </p:cNvSpPr>
          <p:nvPr>
            <p:ph idx="1"/>
          </p:nvPr>
        </p:nvSpPr>
        <p:spPr/>
        <p:txBody>
          <a:bodyPr>
            <a:normAutofit/>
          </a:bodyPr>
          <a:lstStyle/>
          <a:p>
            <a:r>
              <a:rPr lang="en-US" sz="3200" b="1" dirty="0"/>
              <a:t>How to characterize a vehicle subscription services program? </a:t>
            </a:r>
          </a:p>
          <a:p>
            <a:pPr lvl="1"/>
            <a:r>
              <a:rPr lang="en-US" sz="2400" dirty="0"/>
              <a:t>Challenges of applying existing law/regulations to emerging technologies.</a:t>
            </a:r>
          </a:p>
          <a:p>
            <a:pPr lvl="1"/>
            <a:r>
              <a:rPr lang="en-US" sz="2400" dirty="0"/>
              <a:t>Subscription services programs reflect another variation of emerging technologies transportation alternatives (ride sharing, “zip car,” autonomous vehicles, etc.).</a:t>
            </a:r>
          </a:p>
          <a:p>
            <a:pPr lvl="1"/>
            <a:r>
              <a:rPr lang="en-US" sz="2400" dirty="0"/>
              <a:t>Is it a sale, a lease, a daily rental, or “other”?</a:t>
            </a:r>
          </a:p>
          <a:p>
            <a:r>
              <a:rPr lang="en-US" sz="3200" b="1" dirty="0"/>
              <a:t>Assembling the Fleet of Subscription Vehicles.</a:t>
            </a:r>
          </a:p>
          <a:p>
            <a:pPr lvl="1"/>
            <a:r>
              <a:rPr lang="en-US" sz="2400" dirty="0"/>
              <a:t>Titling and registration issues/logistics.</a:t>
            </a:r>
          </a:p>
          <a:p>
            <a:pPr lvl="1"/>
            <a:r>
              <a:rPr lang="en-US" sz="2400" dirty="0"/>
              <a:t>OEM vs. Dealer vs. Third Party programs</a:t>
            </a:r>
          </a:p>
        </p:txBody>
      </p:sp>
    </p:spTree>
    <p:extLst>
      <p:ext uri="{BB962C8B-B14F-4D97-AF65-F5344CB8AC3E}">
        <p14:creationId xmlns:p14="http://schemas.microsoft.com/office/powerpoint/2010/main" val="722616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Regulatory-Related Issues, Cont.</a:t>
            </a:r>
          </a:p>
        </p:txBody>
      </p:sp>
      <p:sp>
        <p:nvSpPr>
          <p:cNvPr id="9" name="Content Placeholder 8"/>
          <p:cNvSpPr>
            <a:spLocks noGrp="1"/>
          </p:cNvSpPr>
          <p:nvPr>
            <p:ph idx="1"/>
          </p:nvPr>
        </p:nvSpPr>
        <p:spPr/>
        <p:txBody>
          <a:bodyPr>
            <a:normAutofit/>
          </a:bodyPr>
          <a:lstStyle/>
          <a:p>
            <a:r>
              <a:rPr lang="en-US" sz="3200" b="1" dirty="0"/>
              <a:t>When and how are subscription vehicles taxed? </a:t>
            </a:r>
          </a:p>
          <a:p>
            <a:pPr lvl="1"/>
            <a:r>
              <a:rPr lang="en-US" sz="2400" dirty="0"/>
              <a:t>Is the transfer to the subscription fleet a taxable “sale”?</a:t>
            </a:r>
          </a:p>
          <a:p>
            <a:pPr lvl="1"/>
            <a:r>
              <a:rPr lang="en-US" sz="2400" dirty="0"/>
              <a:t>What if subscription vehicles transferred and held for eventual resale?</a:t>
            </a:r>
          </a:p>
          <a:p>
            <a:pPr lvl="1"/>
            <a:r>
              <a:rPr lang="en-US" sz="2400" dirty="0"/>
              <a:t>Are taxes required to be paid/collected as part of Subscription fee? </a:t>
            </a:r>
          </a:p>
          <a:p>
            <a:pPr marL="914400" lvl="2" indent="0">
              <a:buNone/>
            </a:pPr>
            <a:endParaRPr lang="en-US" dirty="0"/>
          </a:p>
          <a:p>
            <a:r>
              <a:rPr lang="en-US" sz="3200" b="1" dirty="0"/>
              <a:t>Insurance and Vicarious Liability.</a:t>
            </a:r>
          </a:p>
          <a:p>
            <a:pPr lvl="1"/>
            <a:r>
              <a:rPr lang="en-US" sz="2400" dirty="0"/>
              <a:t>State minimum financial responsibility requirements</a:t>
            </a:r>
          </a:p>
          <a:p>
            <a:pPr lvl="1"/>
            <a:r>
              <a:rPr lang="en-US" sz="2400" dirty="0"/>
              <a:t>Are subscription fleet owners protected the same as rental car companies?</a:t>
            </a:r>
          </a:p>
          <a:p>
            <a:pPr lvl="1"/>
            <a:r>
              <a:rPr lang="en-US" sz="2400" dirty="0"/>
              <a:t>Graves Amendment (49 </a:t>
            </a:r>
            <a:r>
              <a:rPr lang="en-US" sz="2400" dirty="0" err="1"/>
              <a:t>U.S.C</a:t>
            </a:r>
            <a:r>
              <a:rPr lang="en-US" sz="2400" dirty="0"/>
              <a:t>. § 30106) - no vicarious liability for owner who “rents” or “leases” vehicle to another.</a:t>
            </a:r>
          </a:p>
          <a:p>
            <a:pPr lvl="1"/>
            <a:endParaRPr lang="en-US" dirty="0"/>
          </a:p>
        </p:txBody>
      </p:sp>
    </p:spTree>
    <p:extLst>
      <p:ext uri="{BB962C8B-B14F-4D97-AF65-F5344CB8AC3E}">
        <p14:creationId xmlns:p14="http://schemas.microsoft.com/office/powerpoint/2010/main" val="279109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1D817B9B-C938-4895-BA02-B1415894BED9}"/>
              </a:ext>
            </a:extLst>
          </p:cNvPr>
          <p:cNvPicPr>
            <a:picLocks noGrp="1" noChangeAspect="1"/>
          </p:cNvPicPr>
          <p:nvPr>
            <p:ph type="pic" sz="quarter" idx="13"/>
          </p:nvPr>
        </p:nvPicPr>
        <p:blipFill rotWithShape="1">
          <a:blip r:embed="rId3">
            <a:alphaModFix amt="50000"/>
            <a:extLst/>
          </a:blip>
          <a:srcRect r="6666"/>
          <a:stretch/>
        </p:blipFill>
        <p:spPr>
          <a:xfrm>
            <a:off x="20" y="1"/>
            <a:ext cx="12191980" cy="6857999"/>
          </a:xfrm>
          <a:prstGeom prst="rect">
            <a:avLst/>
          </a:prstGeom>
        </p:spPr>
      </p:pic>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cs typeface="+mj-cs"/>
              </a:rPr>
              <a:t>VEHICLE SUBSCRIPTION PROGRAMS</a:t>
            </a:r>
          </a:p>
        </p:txBody>
      </p:sp>
      <p:sp>
        <p:nvSpPr>
          <p:cNvPr id="25" name="Text Placeholder 24">
            <a:extLst>
              <a:ext uri="{FF2B5EF4-FFF2-40B4-BE49-F238E27FC236}">
                <a16:creationId xmlns:a16="http://schemas.microsoft.com/office/drawing/2014/main" id="{F8C6BF16-D352-864F-9ABC-9C63470E63C1}"/>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sz="2400" dirty="0">
                <a:solidFill>
                  <a:srgbClr val="FFFFFF"/>
                </a:solidFill>
                <a:cs typeface="+mn-cs"/>
              </a:rPr>
              <a:t>OVERVIEW</a:t>
            </a:r>
          </a:p>
        </p:txBody>
      </p:sp>
    </p:spTree>
    <p:extLst>
      <p:ext uri="{BB962C8B-B14F-4D97-AF65-F5344CB8AC3E}">
        <p14:creationId xmlns:p14="http://schemas.microsoft.com/office/powerpoint/2010/main" val="85521633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State Franchise Laws</a:t>
            </a:r>
          </a:p>
        </p:txBody>
      </p:sp>
      <p:sp>
        <p:nvSpPr>
          <p:cNvPr id="9" name="Content Placeholder 8"/>
          <p:cNvSpPr>
            <a:spLocks noGrp="1"/>
          </p:cNvSpPr>
          <p:nvPr>
            <p:ph idx="1"/>
          </p:nvPr>
        </p:nvSpPr>
        <p:spPr/>
        <p:txBody>
          <a:bodyPr>
            <a:normAutofit fontScale="92500"/>
          </a:bodyPr>
          <a:lstStyle/>
          <a:p>
            <a:r>
              <a:rPr lang="en-US" sz="3200" b="1" dirty="0"/>
              <a:t>Current laws specifically addressing Vehicle Subscription Services.</a:t>
            </a:r>
          </a:p>
          <a:p>
            <a:pPr lvl="1"/>
            <a:r>
              <a:rPr lang="en-US" sz="2400" dirty="0"/>
              <a:t>Indiana (House Bill 1195)</a:t>
            </a:r>
          </a:p>
          <a:p>
            <a:pPr lvl="2"/>
            <a:r>
              <a:rPr lang="en-US" sz="2000" dirty="0"/>
              <a:t>Defines </a:t>
            </a:r>
            <a:r>
              <a:rPr lang="en-US" sz="2000" dirty="0" err="1"/>
              <a:t>VSS</a:t>
            </a:r>
            <a:r>
              <a:rPr lang="en-US" sz="2000" dirty="0"/>
              <a:t> as -- allowing person exclusive use of vehicle for a recurring fee and limited period of time.</a:t>
            </a:r>
          </a:p>
          <a:p>
            <a:pPr lvl="2"/>
            <a:r>
              <a:rPr lang="en-US" sz="2000" dirty="0"/>
              <a:t>Excludes short-term vehicle sharing</a:t>
            </a:r>
          </a:p>
          <a:p>
            <a:pPr lvl="2"/>
            <a:r>
              <a:rPr lang="en-US" sz="2000" dirty="0"/>
              <a:t>All </a:t>
            </a:r>
            <a:r>
              <a:rPr lang="en-US" sz="2000" dirty="0" err="1"/>
              <a:t>VSS</a:t>
            </a:r>
            <a:r>
              <a:rPr lang="en-US" sz="2000" dirty="0"/>
              <a:t> prohibited until May 2019 – urges study.</a:t>
            </a:r>
          </a:p>
          <a:p>
            <a:pPr lvl="1"/>
            <a:r>
              <a:rPr lang="en-US" sz="2400" dirty="0"/>
              <a:t>California (Assembly Bill 2107 [2018] – not in final version of bill)</a:t>
            </a:r>
          </a:p>
          <a:p>
            <a:pPr lvl="2"/>
            <a:r>
              <a:rPr lang="en-US" sz="2000" dirty="0"/>
              <a:t>Sought to add vehicle subscription service to list of prohibited competition by OEMs.</a:t>
            </a:r>
          </a:p>
          <a:p>
            <a:pPr lvl="2"/>
            <a:r>
              <a:rPr lang="en-US" sz="2000" dirty="0"/>
              <a:t>OEMs and CNCDA agreed to meet in the coming months to discuss the issue.</a:t>
            </a:r>
          </a:p>
          <a:p>
            <a:pPr lvl="1"/>
            <a:r>
              <a:rPr lang="en-US" sz="2400" dirty="0"/>
              <a:t>New Jersey </a:t>
            </a:r>
          </a:p>
          <a:p>
            <a:pPr lvl="2"/>
            <a:r>
              <a:rPr lang="en-US" sz="2000" dirty="0"/>
              <a:t>Dealers are lobbying for subscription program vehicles to be classified differently for registration purposes, though no bill has been introduced. A bill could be introduced in the fall.</a:t>
            </a:r>
          </a:p>
        </p:txBody>
      </p:sp>
    </p:spTree>
    <p:extLst>
      <p:ext uri="{BB962C8B-B14F-4D97-AF65-F5344CB8AC3E}">
        <p14:creationId xmlns:p14="http://schemas.microsoft.com/office/powerpoint/2010/main" val="233472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34E4F-EB52-45BE-94D1-D24EF8B84CCF}"/>
              </a:ext>
            </a:extLst>
          </p:cNvPr>
          <p:cNvSpPr>
            <a:spLocks noGrp="1"/>
          </p:cNvSpPr>
          <p:nvPr>
            <p:ph type="title"/>
          </p:nvPr>
        </p:nvSpPr>
        <p:spPr/>
        <p:txBody>
          <a:bodyPr/>
          <a:lstStyle/>
          <a:p>
            <a:r>
              <a:rPr lang="en-US" dirty="0"/>
              <a:t>State Franchise Laws, cont’d</a:t>
            </a:r>
          </a:p>
        </p:txBody>
      </p:sp>
      <p:sp>
        <p:nvSpPr>
          <p:cNvPr id="3" name="Content Placeholder 2">
            <a:extLst>
              <a:ext uri="{FF2B5EF4-FFF2-40B4-BE49-F238E27FC236}">
                <a16:creationId xmlns:a16="http://schemas.microsoft.com/office/drawing/2014/main" id="{DD191396-ADF3-42A0-9B46-A28AB6CC322E}"/>
              </a:ext>
            </a:extLst>
          </p:cNvPr>
          <p:cNvSpPr>
            <a:spLocks noGrp="1"/>
          </p:cNvSpPr>
          <p:nvPr>
            <p:ph idx="1"/>
          </p:nvPr>
        </p:nvSpPr>
        <p:spPr/>
        <p:txBody>
          <a:bodyPr/>
          <a:lstStyle/>
          <a:p>
            <a:r>
              <a:rPr lang="en-US" sz="5400" b="1" dirty="0"/>
              <a:t>Implications given existing state franchise laws.</a:t>
            </a:r>
          </a:p>
          <a:p>
            <a:pPr lvl="1"/>
            <a:r>
              <a:rPr lang="en-US" sz="4000" dirty="0"/>
              <a:t>Implications for Dealer / OEM / Third Party programs?</a:t>
            </a:r>
          </a:p>
          <a:p>
            <a:pPr lvl="1"/>
            <a:r>
              <a:rPr lang="en-US" sz="4000" dirty="0"/>
              <a:t>Does an OEM vehicle Subscription Program “compete” with dealers? (How / why)</a:t>
            </a:r>
          </a:p>
          <a:p>
            <a:endParaRPr lang="en-US" dirty="0"/>
          </a:p>
        </p:txBody>
      </p:sp>
    </p:spTree>
    <p:extLst>
      <p:ext uri="{BB962C8B-B14F-4D97-AF65-F5344CB8AC3E}">
        <p14:creationId xmlns:p14="http://schemas.microsoft.com/office/powerpoint/2010/main" val="1045964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8434-D3A4-4685-AAEA-59BC4F3BD8C9}"/>
              </a:ext>
            </a:extLst>
          </p:cNvPr>
          <p:cNvSpPr>
            <a:spLocks noGrp="1"/>
          </p:cNvSpPr>
          <p:nvPr>
            <p:ph type="title"/>
          </p:nvPr>
        </p:nvSpPr>
        <p:spPr/>
        <p:txBody>
          <a:bodyPr/>
          <a:lstStyle/>
          <a:p>
            <a:r>
              <a:rPr lang="en-US" dirty="0"/>
              <a:t>USA Today Subscription Discussion</a:t>
            </a:r>
          </a:p>
        </p:txBody>
      </p:sp>
      <p:sp>
        <p:nvSpPr>
          <p:cNvPr id="3" name="Content Placeholder 2">
            <a:extLst>
              <a:ext uri="{FF2B5EF4-FFF2-40B4-BE49-F238E27FC236}">
                <a16:creationId xmlns:a16="http://schemas.microsoft.com/office/drawing/2014/main" id="{347A122E-3908-4416-8518-B9136360450F}"/>
              </a:ext>
            </a:extLst>
          </p:cNvPr>
          <p:cNvSpPr>
            <a:spLocks noGrp="1"/>
          </p:cNvSpPr>
          <p:nvPr>
            <p:ph idx="1"/>
          </p:nvPr>
        </p:nvSpPr>
        <p:spPr>
          <a:xfrm>
            <a:off x="838200" y="1825625"/>
            <a:ext cx="10515600" cy="4351338"/>
          </a:xfrm>
        </p:spPr>
        <p:txBody>
          <a:bodyPr>
            <a:normAutofit fontScale="92500"/>
          </a:bodyPr>
          <a:lstStyle/>
          <a:p>
            <a:r>
              <a:rPr lang="en-US" sz="3600" b="1" dirty="0"/>
              <a:t>“There’s also the hurdles that come with complex state-by-state dealership regulations, which can deny manufacturers the opportunity to sell their cars directly to consumers.”</a:t>
            </a:r>
          </a:p>
          <a:p>
            <a:r>
              <a:rPr lang="en-US" sz="3600" b="1" dirty="0"/>
              <a:t>“A big stumbling block for any car company is retail, but if you have a subscription model all those (dealer) franchise laws go away,” </a:t>
            </a:r>
            <a:r>
              <a:rPr lang="en-US" sz="3600" b="1" dirty="0" err="1"/>
              <a:t>Brauer</a:t>
            </a:r>
            <a:r>
              <a:rPr lang="en-US" sz="3600" b="1" dirty="0"/>
              <a:t> says. “A generation has grown up paying a monthly fee for cellphones, internet, streaming movies.” </a:t>
            </a:r>
          </a:p>
          <a:p>
            <a:pPr marL="0" indent="0">
              <a:buNone/>
            </a:pPr>
            <a:r>
              <a:rPr lang="en-US" sz="3600" b="1" dirty="0"/>
              <a:t>		- </a:t>
            </a:r>
            <a:r>
              <a:rPr lang="en-US" sz="3600" b="1" i="1" dirty="0"/>
              <a:t>Karl </a:t>
            </a:r>
            <a:r>
              <a:rPr lang="en-US" sz="3600" b="1" i="1" dirty="0" err="1"/>
              <a:t>Brauer</a:t>
            </a:r>
            <a:r>
              <a:rPr lang="en-US" sz="3600" b="1" i="1" dirty="0"/>
              <a:t>, Executive Publisher at Cox Automotive</a:t>
            </a:r>
          </a:p>
        </p:txBody>
      </p:sp>
    </p:spTree>
    <p:extLst>
      <p:ext uri="{BB962C8B-B14F-4D97-AF65-F5344CB8AC3E}">
        <p14:creationId xmlns:p14="http://schemas.microsoft.com/office/powerpoint/2010/main" val="3183999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Dealer Concerns</a:t>
            </a:r>
          </a:p>
        </p:txBody>
      </p:sp>
      <p:sp>
        <p:nvSpPr>
          <p:cNvPr id="9" name="Content Placeholder 8"/>
          <p:cNvSpPr>
            <a:spLocks noGrp="1"/>
          </p:cNvSpPr>
          <p:nvPr>
            <p:ph idx="1"/>
          </p:nvPr>
        </p:nvSpPr>
        <p:spPr>
          <a:xfrm>
            <a:off x="838200" y="1598141"/>
            <a:ext cx="10515600" cy="4578822"/>
          </a:xfrm>
        </p:spPr>
        <p:txBody>
          <a:bodyPr>
            <a:normAutofit fontScale="92500" lnSpcReduction="20000"/>
          </a:bodyPr>
          <a:lstStyle/>
          <a:p>
            <a:pPr marL="0" indent="0">
              <a:buNone/>
            </a:pPr>
            <a:r>
              <a:rPr lang="en-US" sz="3500" b="1" dirty="0"/>
              <a:t>Implications of existing state franchise laws.</a:t>
            </a:r>
          </a:p>
          <a:p>
            <a:pPr marL="0" indent="0">
              <a:buNone/>
            </a:pPr>
            <a:r>
              <a:rPr lang="en-US" sz="3500" dirty="0"/>
              <a:t>Franchise modification</a:t>
            </a:r>
          </a:p>
          <a:p>
            <a:r>
              <a:rPr lang="en-US" sz="2800" dirty="0"/>
              <a:t>Example </a:t>
            </a:r>
          </a:p>
          <a:p>
            <a:pPr lvl="1"/>
            <a:r>
              <a:rPr lang="en-US" sz="2400" dirty="0"/>
              <a:t>New York – A franchise “‘modification’ means any change or replacement of any franchise if such change or replacement may substantially and adversely affect the new motor vehicle dealer’s rights, obligations, investment or return on investment.” (NY CLS </a:t>
            </a:r>
            <a:r>
              <a:rPr lang="en-US" sz="2400" dirty="0" err="1"/>
              <a:t>Veh</a:t>
            </a:r>
            <a:r>
              <a:rPr lang="en-US" sz="2400" dirty="0"/>
              <a:t> &amp; </a:t>
            </a:r>
            <a:r>
              <a:rPr lang="en-US" sz="2400" dirty="0" err="1"/>
              <a:t>Tr</a:t>
            </a:r>
            <a:r>
              <a:rPr lang="en-US" sz="2400" dirty="0"/>
              <a:t> § 463)</a:t>
            </a:r>
          </a:p>
          <a:p>
            <a:r>
              <a:rPr lang="en-US" sz="2800" dirty="0"/>
              <a:t>Issues</a:t>
            </a:r>
          </a:p>
          <a:p>
            <a:pPr lvl="1"/>
            <a:r>
              <a:rPr lang="en-US" sz="2400" dirty="0"/>
              <a:t>Does the launch of a vehicle subscription program constitute a modification of a franchise agreement?</a:t>
            </a:r>
          </a:p>
          <a:p>
            <a:pPr lvl="1"/>
            <a:r>
              <a:rPr lang="en-US" sz="2400" dirty="0"/>
              <a:t>Must a manufacturer provide a notice of franchise modification prior to launching a vehicle subscription program?</a:t>
            </a:r>
          </a:p>
          <a:p>
            <a:pPr lvl="1"/>
            <a:r>
              <a:rPr lang="en-US" sz="2400" dirty="0"/>
              <a:t>Does a dealer have the right to challenge its required participation in a subscription program?</a:t>
            </a:r>
          </a:p>
        </p:txBody>
      </p:sp>
    </p:spTree>
    <p:extLst>
      <p:ext uri="{BB962C8B-B14F-4D97-AF65-F5344CB8AC3E}">
        <p14:creationId xmlns:p14="http://schemas.microsoft.com/office/powerpoint/2010/main" val="2258823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Dealer Concerns, cont.</a:t>
            </a:r>
          </a:p>
        </p:txBody>
      </p:sp>
      <p:sp>
        <p:nvSpPr>
          <p:cNvPr id="9" name="Content Placeholder 8"/>
          <p:cNvSpPr>
            <a:spLocks noGrp="1"/>
          </p:cNvSpPr>
          <p:nvPr>
            <p:ph idx="1"/>
          </p:nvPr>
        </p:nvSpPr>
        <p:spPr>
          <a:xfrm>
            <a:off x="838200" y="1598141"/>
            <a:ext cx="10515600" cy="4578822"/>
          </a:xfrm>
        </p:spPr>
        <p:txBody>
          <a:bodyPr>
            <a:normAutofit fontScale="92500" lnSpcReduction="10000"/>
          </a:bodyPr>
          <a:lstStyle/>
          <a:p>
            <a:pPr marL="0" indent="0">
              <a:buNone/>
            </a:pPr>
            <a:r>
              <a:rPr lang="en-US" sz="3000" b="1" dirty="0"/>
              <a:t>Implications of existing state franchise laws.</a:t>
            </a:r>
          </a:p>
          <a:p>
            <a:pPr marL="0" indent="0">
              <a:buNone/>
            </a:pPr>
            <a:r>
              <a:rPr lang="en-US" sz="3000" dirty="0"/>
              <a:t>Unlawful competition</a:t>
            </a:r>
          </a:p>
          <a:p>
            <a:r>
              <a:rPr lang="en-US" sz="2200" dirty="0"/>
              <a:t>Example</a:t>
            </a:r>
          </a:p>
          <a:p>
            <a:pPr lvl="1"/>
            <a:r>
              <a:rPr lang="en-US" sz="2000" dirty="0"/>
              <a:t>Arizona – Prohibits factories from directly or indirectly competing with their dealers. Competition includes the factory “selling, leasing or providing, or offering to sell, lease or provide, a vehicle or product, service or financing to any retail customer or lead.” Exceptions include products offered through dealers. (ARS 28-4460) </a:t>
            </a:r>
          </a:p>
          <a:p>
            <a:r>
              <a:rPr lang="en-US" sz="2400" dirty="0"/>
              <a:t>Issues</a:t>
            </a:r>
          </a:p>
          <a:p>
            <a:pPr lvl="1"/>
            <a:r>
              <a:rPr lang="en-US" sz="2000" dirty="0"/>
              <a:t>Is an OEM “competing” with a dealer if it directly contracts with a customer for the provision of a vehicle?</a:t>
            </a:r>
          </a:p>
          <a:p>
            <a:pPr lvl="1"/>
            <a:r>
              <a:rPr lang="en-US" sz="2000" dirty="0"/>
              <a:t>Is an OEM “competing” with a dealer if an OEM directly leases vehicles to customers, and the dealer acts as the delivery agent?</a:t>
            </a:r>
          </a:p>
          <a:p>
            <a:pPr lvl="1"/>
            <a:r>
              <a:rPr lang="en-US" sz="2000" dirty="0"/>
              <a:t>Is an OEM “competing” with a dealer if the subscription program shifts customers away from dealer-offered leases?</a:t>
            </a:r>
          </a:p>
          <a:p>
            <a:pPr lvl="1"/>
            <a:r>
              <a:rPr lang="en-US" sz="2000" dirty="0"/>
              <a:t>Is an OEM “competing” with a dealer if the dealer operates its own subscription program?</a:t>
            </a:r>
          </a:p>
        </p:txBody>
      </p:sp>
    </p:spTree>
    <p:extLst>
      <p:ext uri="{BB962C8B-B14F-4D97-AF65-F5344CB8AC3E}">
        <p14:creationId xmlns:p14="http://schemas.microsoft.com/office/powerpoint/2010/main" val="976029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Dealer Concerns, cont’d</a:t>
            </a:r>
          </a:p>
        </p:txBody>
      </p:sp>
      <p:sp>
        <p:nvSpPr>
          <p:cNvPr id="9" name="Content Placeholder 8"/>
          <p:cNvSpPr>
            <a:spLocks noGrp="1"/>
          </p:cNvSpPr>
          <p:nvPr>
            <p:ph idx="1"/>
          </p:nvPr>
        </p:nvSpPr>
        <p:spPr>
          <a:xfrm>
            <a:off x="838200" y="1400432"/>
            <a:ext cx="10515600" cy="5156887"/>
          </a:xfrm>
        </p:spPr>
        <p:txBody>
          <a:bodyPr>
            <a:normAutofit lnSpcReduction="10000"/>
          </a:bodyPr>
          <a:lstStyle/>
          <a:p>
            <a:pPr marL="0" indent="0">
              <a:buNone/>
            </a:pPr>
            <a:r>
              <a:rPr lang="en-US" sz="2800" b="1" dirty="0"/>
              <a:t>Consumer protections</a:t>
            </a:r>
          </a:p>
          <a:p>
            <a:pPr lvl="1"/>
            <a:r>
              <a:rPr lang="en-US" sz="2000" dirty="0"/>
              <a:t>Payment Packing</a:t>
            </a:r>
          </a:p>
          <a:p>
            <a:pPr lvl="2"/>
            <a:r>
              <a:rPr lang="en-US" sz="1800" dirty="0"/>
              <a:t>Including insurance (and other items) in monthly vehicle payments may violate state law (e.g., Cal. VC 11713.19).</a:t>
            </a:r>
          </a:p>
          <a:p>
            <a:pPr lvl="2"/>
            <a:r>
              <a:rPr lang="en-US" sz="1800" dirty="0"/>
              <a:t>Including insurance in monthly vehicle payments may create disclosure issues related to value of the vehicle at lease/subscription inception.</a:t>
            </a:r>
          </a:p>
          <a:p>
            <a:pPr lvl="3"/>
            <a:r>
              <a:rPr lang="en-US" sz="1600" dirty="0"/>
              <a:t>Persons that are less expensive to insure pay more for a vehicle.</a:t>
            </a:r>
          </a:p>
          <a:p>
            <a:pPr lvl="1"/>
            <a:r>
              <a:rPr lang="en-US" sz="2000" dirty="0"/>
              <a:t>Consumer Disclosure Issues</a:t>
            </a:r>
          </a:p>
          <a:p>
            <a:pPr lvl="2"/>
            <a:r>
              <a:rPr lang="en-US" sz="1800" dirty="0"/>
              <a:t>Are vehicle rental disclosures required?</a:t>
            </a:r>
          </a:p>
          <a:p>
            <a:pPr lvl="2"/>
            <a:r>
              <a:rPr lang="en-US" sz="1800" dirty="0"/>
              <a:t>Are vehicle lease disclosures required?</a:t>
            </a:r>
          </a:p>
          <a:p>
            <a:pPr lvl="2"/>
            <a:r>
              <a:rPr lang="en-US" sz="1800" dirty="0"/>
              <a:t>False and misleading characterizations of subscription program</a:t>
            </a:r>
          </a:p>
          <a:p>
            <a:pPr lvl="2"/>
            <a:r>
              <a:rPr lang="en-US" sz="1800" dirty="0"/>
              <a:t>Vehicles may be legally “used”</a:t>
            </a:r>
          </a:p>
          <a:p>
            <a:pPr marL="0" indent="0">
              <a:buNone/>
            </a:pPr>
            <a:r>
              <a:rPr lang="en-US" sz="2800" b="1" dirty="0"/>
              <a:t>Business protections</a:t>
            </a:r>
          </a:p>
          <a:p>
            <a:pPr lvl="1"/>
            <a:r>
              <a:rPr lang="en-US" sz="2000" dirty="0"/>
              <a:t>Unfair practices law</a:t>
            </a:r>
          </a:p>
          <a:p>
            <a:pPr lvl="1"/>
            <a:r>
              <a:rPr lang="en-US" sz="2000" dirty="0"/>
              <a:t>Implied covenant of good faith and fair dealing</a:t>
            </a:r>
          </a:p>
          <a:p>
            <a:pPr lvl="1"/>
            <a:r>
              <a:rPr lang="en-US" sz="2000" dirty="0"/>
              <a:t>Economic torts</a:t>
            </a:r>
          </a:p>
        </p:txBody>
      </p:sp>
    </p:spTree>
    <p:extLst>
      <p:ext uri="{BB962C8B-B14F-4D97-AF65-F5344CB8AC3E}">
        <p14:creationId xmlns:p14="http://schemas.microsoft.com/office/powerpoint/2010/main" val="1498885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199" y="365125"/>
            <a:ext cx="11093245" cy="1325563"/>
          </a:xfrm>
        </p:spPr>
        <p:txBody>
          <a:bodyPr/>
          <a:lstStyle/>
          <a:p>
            <a:r>
              <a:rPr lang="en-US" dirty="0"/>
              <a:t>Dealer Concerns, cont’d</a:t>
            </a:r>
          </a:p>
        </p:txBody>
      </p:sp>
      <p:sp>
        <p:nvSpPr>
          <p:cNvPr id="9" name="Content Placeholder 8"/>
          <p:cNvSpPr>
            <a:spLocks noGrp="1"/>
          </p:cNvSpPr>
          <p:nvPr>
            <p:ph idx="1"/>
          </p:nvPr>
        </p:nvSpPr>
        <p:spPr>
          <a:xfrm>
            <a:off x="838200" y="1400432"/>
            <a:ext cx="10515600" cy="5156887"/>
          </a:xfrm>
        </p:spPr>
        <p:txBody>
          <a:bodyPr>
            <a:normAutofit/>
          </a:bodyPr>
          <a:lstStyle/>
          <a:p>
            <a:pPr marL="0" indent="0">
              <a:buNone/>
            </a:pPr>
            <a:r>
              <a:rPr lang="en-US" sz="2800" b="1" dirty="0"/>
              <a:t>Hypothetical – BM Subscription Program</a:t>
            </a:r>
          </a:p>
          <a:p>
            <a:pPr marL="0" indent="0">
              <a:buNone/>
            </a:pPr>
            <a:r>
              <a:rPr lang="en-US" sz="2400" dirty="0"/>
              <a:t>Bento Motors is launching the BM Vehicle Subscription Program. Key elements of the program:</a:t>
            </a:r>
          </a:p>
          <a:p>
            <a:r>
              <a:rPr lang="en-US" sz="2400" dirty="0"/>
              <a:t>BM’s leasing company directly contracts with customers for a two year subscription term.</a:t>
            </a:r>
          </a:p>
          <a:p>
            <a:r>
              <a:rPr lang="en-US" sz="2400" dirty="0"/>
              <a:t>Subscription includes “free” insurance and maintenance. </a:t>
            </a:r>
          </a:p>
          <a:p>
            <a:r>
              <a:rPr lang="en-US" sz="2400" dirty="0"/>
              <a:t>Customers have option to trade-up their vehicle after one year if they sign a new two year agreement.</a:t>
            </a:r>
          </a:p>
          <a:p>
            <a:r>
              <a:rPr lang="en-US" sz="2400" dirty="0"/>
              <a:t>New vehicles are delivered to customers at BM dealerships.</a:t>
            </a:r>
          </a:p>
          <a:p>
            <a:r>
              <a:rPr lang="en-US" sz="2400" dirty="0"/>
              <a:t>Program is offered to customers at $600 per month with “no money down.”</a:t>
            </a:r>
          </a:p>
          <a:p>
            <a:r>
              <a:rPr lang="en-US" sz="2400" dirty="0"/>
              <a:t>Comparable leases are $400 per month, with $3,000 cash due at signing. Insurance and maintenance not included.</a:t>
            </a:r>
          </a:p>
        </p:txBody>
      </p:sp>
    </p:spTree>
    <p:extLst>
      <p:ext uri="{BB962C8B-B14F-4D97-AF65-F5344CB8AC3E}">
        <p14:creationId xmlns:p14="http://schemas.microsoft.com/office/powerpoint/2010/main" val="12538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199" y="365125"/>
            <a:ext cx="11093245" cy="1325563"/>
          </a:xfrm>
        </p:spPr>
        <p:txBody>
          <a:bodyPr/>
          <a:lstStyle/>
          <a:p>
            <a:r>
              <a:rPr lang="en-US" dirty="0"/>
              <a:t>Dealer Concerns, cont’d</a:t>
            </a:r>
          </a:p>
        </p:txBody>
      </p:sp>
      <p:sp>
        <p:nvSpPr>
          <p:cNvPr id="9" name="Content Placeholder 8"/>
          <p:cNvSpPr>
            <a:spLocks noGrp="1"/>
          </p:cNvSpPr>
          <p:nvPr>
            <p:ph idx="1"/>
          </p:nvPr>
        </p:nvSpPr>
        <p:spPr>
          <a:xfrm>
            <a:off x="838200" y="1400432"/>
            <a:ext cx="10515600" cy="5156887"/>
          </a:xfrm>
        </p:spPr>
        <p:txBody>
          <a:bodyPr>
            <a:normAutofit/>
          </a:bodyPr>
          <a:lstStyle/>
          <a:p>
            <a:pPr marL="0" indent="0">
              <a:buNone/>
            </a:pPr>
            <a:r>
              <a:rPr lang="en-US" sz="2800" b="1" dirty="0"/>
              <a:t>Hypothetical – BM Subscription Program</a:t>
            </a:r>
          </a:p>
          <a:p>
            <a:pPr marL="0" indent="0">
              <a:buNone/>
            </a:pPr>
            <a:r>
              <a:rPr lang="en-US" sz="2800" dirty="0"/>
              <a:t>When a vehicle is retailed through the BM Subscription Program, the vehicle should be regulated as a: </a:t>
            </a:r>
            <a:endParaRPr lang="en-US" sz="2400" dirty="0"/>
          </a:p>
          <a:p>
            <a:pPr marL="457200" indent="-457200">
              <a:buFont typeface="+mj-lt"/>
              <a:buAutoNum type="alphaUcPeriod"/>
            </a:pPr>
            <a:r>
              <a:rPr lang="en-US" sz="2800" dirty="0"/>
              <a:t>Rental.</a:t>
            </a:r>
          </a:p>
          <a:p>
            <a:pPr marL="457200" indent="-457200">
              <a:buFont typeface="+mj-lt"/>
              <a:buAutoNum type="alphaUcPeriod"/>
            </a:pPr>
            <a:r>
              <a:rPr lang="en-US" sz="2800" dirty="0"/>
              <a:t>Lease.</a:t>
            </a:r>
          </a:p>
          <a:p>
            <a:pPr marL="457200" indent="-457200">
              <a:buFont typeface="+mj-lt"/>
              <a:buAutoNum type="alphaUcPeriod"/>
            </a:pPr>
            <a:r>
              <a:rPr lang="en-US" sz="2800" dirty="0"/>
              <a:t>Subscription, which is not addressed by law, so BM can launch the program without it being regulated under current state law.</a:t>
            </a:r>
          </a:p>
          <a:p>
            <a:pPr marL="457200" indent="-457200">
              <a:buFont typeface="+mj-lt"/>
              <a:buAutoNum type="alphaUcPeriod"/>
            </a:pPr>
            <a:r>
              <a:rPr lang="en-US" sz="2800" dirty="0"/>
              <a:t>Subscription, which is not addressed by law, so BM should not launch the program until it receives a green light from state regulators.</a:t>
            </a:r>
          </a:p>
          <a:p>
            <a:pPr marL="457200" indent="-457200">
              <a:buFont typeface="+mj-lt"/>
              <a:buAutoNum type="alphaUcPeriod"/>
            </a:pPr>
            <a:r>
              <a:rPr lang="en-US" sz="2800" dirty="0"/>
              <a:t>None of the above.</a:t>
            </a:r>
          </a:p>
        </p:txBody>
      </p:sp>
    </p:spTree>
    <p:extLst>
      <p:ext uri="{BB962C8B-B14F-4D97-AF65-F5344CB8AC3E}">
        <p14:creationId xmlns:p14="http://schemas.microsoft.com/office/powerpoint/2010/main" val="2783660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199" y="365125"/>
            <a:ext cx="11093245" cy="1325563"/>
          </a:xfrm>
        </p:spPr>
        <p:txBody>
          <a:bodyPr/>
          <a:lstStyle/>
          <a:p>
            <a:r>
              <a:rPr lang="en-US" dirty="0"/>
              <a:t>Dealer Concerns, cont’d</a:t>
            </a:r>
          </a:p>
        </p:txBody>
      </p:sp>
      <p:sp>
        <p:nvSpPr>
          <p:cNvPr id="9" name="Content Placeholder 8"/>
          <p:cNvSpPr>
            <a:spLocks noGrp="1"/>
          </p:cNvSpPr>
          <p:nvPr>
            <p:ph idx="1"/>
          </p:nvPr>
        </p:nvSpPr>
        <p:spPr>
          <a:xfrm>
            <a:off x="838200" y="1400432"/>
            <a:ext cx="10515600" cy="5156887"/>
          </a:xfrm>
        </p:spPr>
        <p:txBody>
          <a:bodyPr>
            <a:normAutofit/>
          </a:bodyPr>
          <a:lstStyle/>
          <a:p>
            <a:pPr marL="0" indent="0">
              <a:buNone/>
            </a:pPr>
            <a:r>
              <a:rPr lang="en-US" sz="2800" b="1" dirty="0"/>
              <a:t>Hypothetical – BM Subscription Program</a:t>
            </a:r>
          </a:p>
          <a:p>
            <a:pPr marL="0" indent="0">
              <a:buNone/>
            </a:pPr>
            <a:r>
              <a:rPr lang="en-US" sz="2800" dirty="0"/>
              <a:t>What franchise laws are implicated by the BM Subscription Program?</a:t>
            </a:r>
            <a:endParaRPr lang="en-US" sz="2400" dirty="0"/>
          </a:p>
          <a:p>
            <a:pPr marL="457200" indent="-457200">
              <a:buFont typeface="+mj-lt"/>
              <a:buAutoNum type="alphaUcPeriod"/>
            </a:pPr>
            <a:r>
              <a:rPr lang="en-US" sz="2800" dirty="0"/>
              <a:t>Illegal competition, because the program is operatively a lease and it competes with the dealer’s existing lease offerings.</a:t>
            </a:r>
          </a:p>
          <a:p>
            <a:pPr marL="457200" indent="-457200">
              <a:buFont typeface="+mj-lt"/>
              <a:buAutoNum type="alphaUcPeriod"/>
            </a:pPr>
            <a:r>
              <a:rPr lang="en-US" sz="2800" dirty="0"/>
              <a:t>Franchise modification, because the program alters dealer obligations and it may materially affect dealer sales and lease expectations.</a:t>
            </a:r>
          </a:p>
          <a:p>
            <a:pPr marL="457200" indent="-457200">
              <a:buFont typeface="+mj-lt"/>
              <a:buAutoNum type="alphaUcPeriod"/>
            </a:pPr>
            <a:r>
              <a:rPr lang="en-US" sz="2800" dirty="0"/>
              <a:t>Both A and B.</a:t>
            </a:r>
          </a:p>
          <a:p>
            <a:pPr marL="457200" indent="-457200">
              <a:buFont typeface="+mj-lt"/>
              <a:buAutoNum type="alphaUcPeriod"/>
            </a:pPr>
            <a:r>
              <a:rPr lang="en-US" sz="2800" dirty="0"/>
              <a:t>None of the above, because vehicle subscriptions are not addressed by the BM franchise agreements and because BM is using its dealers to deliver the vehicles so it is not competing with them.</a:t>
            </a:r>
          </a:p>
          <a:p>
            <a:pPr marL="0" indent="0">
              <a:buNone/>
            </a:pPr>
            <a:endParaRPr lang="en-US" sz="2400" dirty="0"/>
          </a:p>
        </p:txBody>
      </p:sp>
    </p:spTree>
    <p:extLst>
      <p:ext uri="{BB962C8B-B14F-4D97-AF65-F5344CB8AC3E}">
        <p14:creationId xmlns:p14="http://schemas.microsoft.com/office/powerpoint/2010/main" val="2838869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142D1-B17B-4876-A8EE-57EDBD971F7C}"/>
              </a:ext>
            </a:extLst>
          </p:cNvPr>
          <p:cNvSpPr>
            <a:spLocks noGrp="1"/>
          </p:cNvSpPr>
          <p:nvPr>
            <p:ph type="title"/>
          </p:nvPr>
        </p:nvSpPr>
        <p:spPr/>
        <p:txBody>
          <a:bodyPr/>
          <a:lstStyle/>
          <a:p>
            <a:r>
              <a:rPr lang="en-US" dirty="0"/>
              <a:t>Other Considerations</a:t>
            </a:r>
          </a:p>
        </p:txBody>
      </p:sp>
      <p:sp>
        <p:nvSpPr>
          <p:cNvPr id="3" name="Content Placeholder 2">
            <a:extLst>
              <a:ext uri="{FF2B5EF4-FFF2-40B4-BE49-F238E27FC236}">
                <a16:creationId xmlns:a16="http://schemas.microsoft.com/office/drawing/2014/main" id="{1DC55D3A-392B-431B-9BA0-0F4E40F85565}"/>
              </a:ext>
            </a:extLst>
          </p:cNvPr>
          <p:cNvSpPr>
            <a:spLocks noGrp="1"/>
          </p:cNvSpPr>
          <p:nvPr>
            <p:ph idx="1"/>
          </p:nvPr>
        </p:nvSpPr>
        <p:spPr/>
        <p:txBody>
          <a:bodyPr>
            <a:normAutofit lnSpcReduction="10000"/>
          </a:bodyPr>
          <a:lstStyle/>
          <a:p>
            <a:pPr lvl="1"/>
            <a:r>
              <a:rPr lang="en-US" sz="3600" dirty="0"/>
              <a:t>Purpose of state laws – protect consumers/public welfare.</a:t>
            </a:r>
          </a:p>
          <a:p>
            <a:pPr lvl="1"/>
            <a:r>
              <a:rPr lang="en-US" sz="3600" dirty="0"/>
              <a:t>Regulations need to protect consumer options / choice.</a:t>
            </a:r>
          </a:p>
          <a:p>
            <a:pPr lvl="1"/>
            <a:r>
              <a:rPr lang="en-US" sz="3600" dirty="0"/>
              <a:t>With dealers, OEMs and third parties all offering subscription services -- regulate what is offered, not who is offering.</a:t>
            </a:r>
          </a:p>
          <a:p>
            <a:pPr lvl="1"/>
            <a:r>
              <a:rPr lang="en-US" sz="3600" dirty="0"/>
              <a:t>Role of dealers (operational support, </a:t>
            </a:r>
            <a:r>
              <a:rPr lang="en-US" sz="3600" dirty="0" err="1"/>
              <a:t>etc</a:t>
            </a:r>
            <a:r>
              <a:rPr lang="en-US" sz="3600" dirty="0"/>
              <a:t>) likely out of necessity.</a:t>
            </a:r>
          </a:p>
          <a:p>
            <a:endParaRPr lang="en-US" dirty="0"/>
          </a:p>
        </p:txBody>
      </p:sp>
    </p:spTree>
    <p:extLst>
      <p:ext uri="{BB962C8B-B14F-4D97-AF65-F5344CB8AC3E}">
        <p14:creationId xmlns:p14="http://schemas.microsoft.com/office/powerpoint/2010/main" val="342301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p:txBody>
          <a:bodyPr>
            <a:normAutofit fontScale="90000"/>
          </a:bodyPr>
          <a:lstStyle/>
          <a:p>
            <a:r>
              <a:rPr lang="en-US" dirty="0"/>
              <a:t>VEHICLE SUBSCRIPTION PROGRAMS</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p:txBody>
          <a:bodyPr anchor="t"/>
          <a:lstStyle/>
          <a:p>
            <a:r>
              <a:rPr lang="en-US" dirty="0"/>
              <a:t>WHAT ARE THEY?</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p:txBody>
          <a:bodyPr>
            <a:normAutofit/>
          </a:bodyPr>
          <a:lstStyle/>
          <a:p>
            <a:pPr marL="0" indent="0">
              <a:buNone/>
            </a:pPr>
            <a:r>
              <a:rPr lang="en-US" sz="1800" b="1" dirty="0"/>
              <a:t>Offered by individual automakers, dealers, and separate providers, vehicle subscription programs offer a new mobility option.</a:t>
            </a:r>
          </a:p>
          <a:p>
            <a:pPr marL="0" indent="0">
              <a:buNone/>
            </a:pPr>
            <a:r>
              <a:rPr lang="en-US" sz="1800" b="1" dirty="0"/>
              <a:t>Vehicle subscriptions allow customers to make all-in, month-to-month payments, and give them the option to frequently switch vehicles for changing needs.</a:t>
            </a:r>
          </a:p>
        </p:txBody>
      </p:sp>
      <p:pic>
        <p:nvPicPr>
          <p:cNvPr id="19" name="Picture Placeholder 18">
            <a:extLst>
              <a:ext uri="{FF2B5EF4-FFF2-40B4-BE49-F238E27FC236}">
                <a16:creationId xmlns:a16="http://schemas.microsoft.com/office/drawing/2014/main" id="{02CE6BFD-92D5-4801-9897-0B57F72DE5E9}"/>
              </a:ext>
            </a:extLst>
          </p:cNvPr>
          <p:cNvPicPr>
            <a:picLocks noGrp="1" noChangeAspect="1"/>
          </p:cNvPicPr>
          <p:nvPr>
            <p:ph type="pic" sz="quarter" idx="10"/>
          </p:nvPr>
        </p:nvPicPr>
        <p:blipFill rotWithShape="1">
          <a:blip r:embed="rId3"/>
          <a:srcRect l="1334" t="7999" r="3200" b="14001"/>
          <a:stretch/>
        </p:blipFill>
        <p:spPr>
          <a:xfrm>
            <a:off x="5644896" y="769265"/>
            <a:ext cx="6547104" cy="5349240"/>
          </a:xfrm>
        </p:spPr>
      </p:pic>
    </p:spTree>
    <p:extLst>
      <p:ext uri="{BB962C8B-B14F-4D97-AF65-F5344CB8AC3E}">
        <p14:creationId xmlns:p14="http://schemas.microsoft.com/office/powerpoint/2010/main" val="3957067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661687"/>
            <a:ext cx="10515600" cy="1325563"/>
          </a:xfrm>
        </p:spPr>
        <p:txBody>
          <a:bodyPr>
            <a:normAutofit/>
          </a:bodyPr>
          <a:lstStyle/>
          <a:p>
            <a:r>
              <a:rPr lang="en-US" dirty="0"/>
              <a:t>Closing thoughts on the role of franchise law in vehicle subscription services.</a:t>
            </a:r>
          </a:p>
        </p:txBody>
      </p:sp>
      <p:sp>
        <p:nvSpPr>
          <p:cNvPr id="9" name="Content Placeholder 8"/>
          <p:cNvSpPr>
            <a:spLocks noGrp="1"/>
          </p:cNvSpPr>
          <p:nvPr>
            <p:ph idx="1"/>
          </p:nvPr>
        </p:nvSpPr>
        <p:spPr>
          <a:xfrm>
            <a:off x="838200" y="2319895"/>
            <a:ext cx="10515600" cy="3743154"/>
          </a:xfrm>
        </p:spPr>
        <p:txBody>
          <a:bodyPr>
            <a:normAutofit/>
          </a:bodyPr>
          <a:lstStyle/>
          <a:p>
            <a:r>
              <a:rPr lang="en-US" sz="3600" dirty="0"/>
              <a:t>Can subscription programs fit within the existing framework of state franchise laws?</a:t>
            </a:r>
          </a:p>
          <a:p>
            <a:r>
              <a:rPr lang="en-US" sz="3600" dirty="0"/>
              <a:t>Can subscription programs fit within existing consumer and business protection laws?</a:t>
            </a:r>
          </a:p>
          <a:p>
            <a:r>
              <a:rPr lang="en-US" sz="3600" dirty="0"/>
              <a:t>Do franchise laws make sense in context of vehicle subscriptions?</a:t>
            </a:r>
            <a:endParaRPr lang="en-US" sz="3200" dirty="0"/>
          </a:p>
        </p:txBody>
      </p:sp>
    </p:spTree>
    <p:extLst>
      <p:ext uri="{BB962C8B-B14F-4D97-AF65-F5344CB8AC3E}">
        <p14:creationId xmlns:p14="http://schemas.microsoft.com/office/powerpoint/2010/main" val="2127045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710FEE-232C-4E12-BAE7-CFD2222D2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9157" y="5057366"/>
            <a:ext cx="2243750" cy="149583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414E2FB3-A0B7-4E43-8FB8-3DBB49E8B38B}"/>
              </a:ext>
            </a:extLst>
          </p:cNvPr>
          <p:cNvPicPr>
            <a:picLocks noChangeAspect="1"/>
          </p:cNvPicPr>
          <p:nvPr/>
        </p:nvPicPr>
        <p:blipFill rotWithShape="1">
          <a:blip r:embed="rId3"/>
          <a:srcRect t="68047" r="12795"/>
          <a:stretch/>
        </p:blipFill>
        <p:spPr>
          <a:xfrm>
            <a:off x="838200" y="5673089"/>
            <a:ext cx="3770745" cy="860681"/>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FFE0A9B3-2427-49EF-9B8E-39D5817075E3}"/>
              </a:ext>
            </a:extLst>
          </p:cNvPr>
          <p:cNvPicPr>
            <a:picLocks noChangeAspect="1"/>
          </p:cNvPicPr>
          <p:nvPr/>
        </p:nvPicPr>
        <p:blipFill>
          <a:blip r:embed="rId4"/>
          <a:stretch>
            <a:fillRect/>
          </a:stretch>
        </p:blipFill>
        <p:spPr>
          <a:xfrm>
            <a:off x="9949548" y="4903834"/>
            <a:ext cx="2061708" cy="1649366"/>
          </a:xfrm>
          <a:prstGeom prst="rect">
            <a:avLst/>
          </a:prstGeom>
          <a:ln>
            <a:noFill/>
          </a:ln>
          <a:effectLst>
            <a:outerShdw blurRad="190500" algn="tl" rotWithShape="0">
              <a:srgbClr val="000000">
                <a:alpha val="70000"/>
              </a:srgbClr>
            </a:outerShdw>
          </a:effectLst>
        </p:spPr>
      </p:pic>
      <p:sp>
        <p:nvSpPr>
          <p:cNvPr id="18" name="TextBox 17">
            <a:extLst>
              <a:ext uri="{FF2B5EF4-FFF2-40B4-BE49-F238E27FC236}">
                <a16:creationId xmlns:a16="http://schemas.microsoft.com/office/drawing/2014/main" id="{E0193E9C-F1A5-4C2C-B372-7739044BB030}"/>
              </a:ext>
            </a:extLst>
          </p:cNvPr>
          <p:cNvSpPr txBox="1"/>
          <p:nvPr/>
        </p:nvSpPr>
        <p:spPr>
          <a:xfrm>
            <a:off x="5309548" y="2581096"/>
            <a:ext cx="2749062" cy="2031325"/>
          </a:xfrm>
          <a:prstGeom prst="rect">
            <a:avLst/>
          </a:prstGeom>
          <a:noFill/>
        </p:spPr>
        <p:txBody>
          <a:bodyPr wrap="square" rtlCol="0">
            <a:spAutoFit/>
          </a:bodyPr>
          <a:lstStyle/>
          <a:p>
            <a:r>
              <a:rPr lang="en-US" dirty="0"/>
              <a:t>Alisa Reinhardt</a:t>
            </a:r>
          </a:p>
          <a:p>
            <a:r>
              <a:rPr lang="en-US" i="1" dirty="0"/>
              <a:t>Director of Regulatory Affairs</a:t>
            </a:r>
          </a:p>
          <a:p>
            <a:r>
              <a:rPr lang="en-US" b="1" dirty="0"/>
              <a:t>California New Car Dealers Association</a:t>
            </a:r>
          </a:p>
          <a:p>
            <a:r>
              <a:rPr lang="en-US" dirty="0">
                <a:hlinkClick r:id="rId5"/>
              </a:rPr>
              <a:t>areinhardt@cncda.org</a:t>
            </a:r>
            <a:endParaRPr lang="en-US" dirty="0"/>
          </a:p>
          <a:p>
            <a:r>
              <a:rPr lang="en-US" dirty="0"/>
              <a:t>916-441-2599</a:t>
            </a:r>
          </a:p>
        </p:txBody>
      </p:sp>
      <p:sp>
        <p:nvSpPr>
          <p:cNvPr id="19" name="TextBox 18">
            <a:extLst>
              <a:ext uri="{FF2B5EF4-FFF2-40B4-BE49-F238E27FC236}">
                <a16:creationId xmlns:a16="http://schemas.microsoft.com/office/drawing/2014/main" id="{E3E1C8FB-CBC2-4F42-98FC-9F19733DA7FB}"/>
              </a:ext>
            </a:extLst>
          </p:cNvPr>
          <p:cNvSpPr txBox="1"/>
          <p:nvPr/>
        </p:nvSpPr>
        <p:spPr>
          <a:xfrm>
            <a:off x="5300316" y="690944"/>
            <a:ext cx="2749062" cy="1754326"/>
          </a:xfrm>
          <a:prstGeom prst="rect">
            <a:avLst/>
          </a:prstGeom>
          <a:noFill/>
        </p:spPr>
        <p:txBody>
          <a:bodyPr wrap="square" rtlCol="0">
            <a:spAutoFit/>
          </a:bodyPr>
          <a:lstStyle/>
          <a:p>
            <a:r>
              <a:rPr lang="en-US" dirty="0"/>
              <a:t>Anthony Bento</a:t>
            </a:r>
          </a:p>
          <a:p>
            <a:r>
              <a:rPr lang="en-US" i="1" dirty="0"/>
              <a:t>Director of Legal Affairs</a:t>
            </a:r>
          </a:p>
          <a:p>
            <a:r>
              <a:rPr lang="en-US" b="1" dirty="0"/>
              <a:t>California New Car Dealers Association</a:t>
            </a:r>
            <a:endParaRPr lang="en-US" i="1" dirty="0"/>
          </a:p>
          <a:p>
            <a:r>
              <a:rPr lang="en-US" dirty="0">
                <a:hlinkClick r:id="rId6"/>
              </a:rPr>
              <a:t>abento@cncda.org</a:t>
            </a:r>
            <a:endParaRPr lang="en-US" dirty="0"/>
          </a:p>
          <a:p>
            <a:r>
              <a:rPr lang="en-US" dirty="0"/>
              <a:t>916-441-2599</a:t>
            </a:r>
          </a:p>
        </p:txBody>
      </p:sp>
      <p:grpSp>
        <p:nvGrpSpPr>
          <p:cNvPr id="9" name="Group 8"/>
          <p:cNvGrpSpPr/>
          <p:nvPr/>
        </p:nvGrpSpPr>
        <p:grpSpPr>
          <a:xfrm>
            <a:off x="709013" y="664188"/>
            <a:ext cx="4600535" cy="4946856"/>
            <a:chOff x="-1844514" y="777254"/>
            <a:chExt cx="3808776" cy="4103225"/>
          </a:xfrm>
        </p:grpSpPr>
        <p:sp>
          <p:nvSpPr>
            <p:cNvPr id="11" name="TextBox 10">
              <a:extLst>
                <a:ext uri="{FF2B5EF4-FFF2-40B4-BE49-F238E27FC236}">
                  <a16:creationId xmlns:a16="http://schemas.microsoft.com/office/drawing/2014/main" id="{E0193E9C-F1A5-4C2C-B372-7739044BB030}"/>
                </a:ext>
              </a:extLst>
            </p:cNvPr>
            <p:cNvSpPr txBox="1"/>
            <p:nvPr/>
          </p:nvSpPr>
          <p:spPr>
            <a:xfrm>
              <a:off x="-1733678" y="777254"/>
              <a:ext cx="3697940" cy="1477328"/>
            </a:xfrm>
            <a:prstGeom prst="rect">
              <a:avLst/>
            </a:prstGeom>
            <a:noFill/>
          </p:spPr>
          <p:txBody>
            <a:bodyPr wrap="square" rtlCol="0">
              <a:spAutoFit/>
            </a:bodyPr>
            <a:lstStyle/>
            <a:p>
              <a:r>
                <a:rPr lang="en-US" dirty="0"/>
                <a:t>John R. Skelton </a:t>
              </a:r>
            </a:p>
            <a:p>
              <a:r>
                <a:rPr lang="en-US" i="1" dirty="0"/>
                <a:t>Co-Chair, Franchise &amp; Distribution Counseling and Litigation Group</a:t>
              </a:r>
            </a:p>
            <a:p>
              <a:r>
                <a:rPr lang="en-US" b="1" dirty="0"/>
                <a:t>Seyfarth Shaw</a:t>
              </a:r>
            </a:p>
            <a:p>
              <a:r>
                <a:rPr lang="en-US" dirty="0">
                  <a:hlinkClick r:id="rId7"/>
                </a:rPr>
                <a:t>jskelton@seyfarth.com</a:t>
              </a:r>
              <a:r>
                <a:rPr lang="en-US" dirty="0"/>
                <a:t> </a:t>
              </a:r>
            </a:p>
            <a:p>
              <a:r>
                <a:rPr lang="en-US" dirty="0"/>
                <a:t>617-946-4847</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4514" y="3699125"/>
              <a:ext cx="3326801" cy="1181354"/>
            </a:xfrm>
            <a:prstGeom prst="rect">
              <a:avLst/>
            </a:prstGeom>
          </p:spPr>
        </p:pic>
      </p:grpSp>
      <p:sp>
        <p:nvSpPr>
          <p:cNvPr id="13" name="TextBox 12">
            <a:extLst>
              <a:ext uri="{FF2B5EF4-FFF2-40B4-BE49-F238E27FC236}">
                <a16:creationId xmlns:a16="http://schemas.microsoft.com/office/drawing/2014/main" id="{7796CB02-CCC8-4F1B-84D5-1C9ADBA7E304}"/>
              </a:ext>
            </a:extLst>
          </p:cNvPr>
          <p:cNvSpPr txBox="1"/>
          <p:nvPr/>
        </p:nvSpPr>
        <p:spPr>
          <a:xfrm>
            <a:off x="838200" y="2619081"/>
            <a:ext cx="2749062" cy="1477328"/>
          </a:xfrm>
          <a:prstGeom prst="rect">
            <a:avLst/>
          </a:prstGeom>
          <a:noFill/>
        </p:spPr>
        <p:txBody>
          <a:bodyPr wrap="square" rtlCol="0">
            <a:spAutoFit/>
          </a:bodyPr>
          <a:lstStyle/>
          <a:p>
            <a:r>
              <a:rPr lang="en-US" dirty="0"/>
              <a:t>Bert Rasmussen</a:t>
            </a:r>
          </a:p>
          <a:p>
            <a:r>
              <a:rPr lang="en-US" i="1" dirty="0"/>
              <a:t>Partner</a:t>
            </a:r>
          </a:p>
          <a:p>
            <a:r>
              <a:rPr lang="en-US" b="1" dirty="0"/>
              <a:t>Scali Rasmussen</a:t>
            </a:r>
          </a:p>
          <a:p>
            <a:r>
              <a:rPr lang="en-US" dirty="0"/>
              <a:t>hrasmussen@scalilaw.com</a:t>
            </a:r>
          </a:p>
          <a:p>
            <a:r>
              <a:rPr lang="en-US" dirty="0"/>
              <a:t>213-239-5622</a:t>
            </a:r>
          </a:p>
        </p:txBody>
      </p:sp>
      <p:sp>
        <p:nvSpPr>
          <p:cNvPr id="14" name="TextBox 13">
            <a:extLst>
              <a:ext uri="{FF2B5EF4-FFF2-40B4-BE49-F238E27FC236}">
                <a16:creationId xmlns:a16="http://schemas.microsoft.com/office/drawing/2014/main" id="{69F11DF5-CBE6-4F3E-A27B-41BB004E4880}"/>
              </a:ext>
            </a:extLst>
          </p:cNvPr>
          <p:cNvSpPr txBox="1"/>
          <p:nvPr/>
        </p:nvSpPr>
        <p:spPr>
          <a:xfrm>
            <a:off x="8835600" y="664188"/>
            <a:ext cx="2749062" cy="2031325"/>
          </a:xfrm>
          <a:prstGeom prst="rect">
            <a:avLst/>
          </a:prstGeom>
          <a:noFill/>
        </p:spPr>
        <p:txBody>
          <a:bodyPr wrap="square" rtlCol="0">
            <a:spAutoFit/>
          </a:bodyPr>
          <a:lstStyle/>
          <a:p>
            <a:r>
              <a:rPr lang="en-US" dirty="0"/>
              <a:t>Colin Buller</a:t>
            </a:r>
          </a:p>
          <a:p>
            <a:r>
              <a:rPr lang="en-US" i="1" dirty="0"/>
              <a:t>Business Transformation Dept. Lead, Strategic Retail Development</a:t>
            </a:r>
          </a:p>
          <a:p>
            <a:r>
              <a:rPr lang="en-US" b="1" dirty="0"/>
              <a:t>Mercedes-Benz USA</a:t>
            </a:r>
          </a:p>
          <a:p>
            <a:r>
              <a:rPr lang="en-US" dirty="0">
                <a:hlinkClick r:id="rId9"/>
              </a:rPr>
              <a:t>Colin.Buller@mbusa.com</a:t>
            </a:r>
            <a:endParaRPr lang="en-US" dirty="0"/>
          </a:p>
          <a:p>
            <a:r>
              <a:rPr lang="en-US" dirty="0"/>
              <a:t>770.705.2012</a:t>
            </a:r>
          </a:p>
        </p:txBody>
      </p:sp>
      <p:sp>
        <p:nvSpPr>
          <p:cNvPr id="16" name="TextBox 15">
            <a:extLst>
              <a:ext uri="{FF2B5EF4-FFF2-40B4-BE49-F238E27FC236}">
                <a16:creationId xmlns:a16="http://schemas.microsoft.com/office/drawing/2014/main" id="{4128E3D9-6229-4739-8D03-B38AF644B56C}"/>
              </a:ext>
            </a:extLst>
          </p:cNvPr>
          <p:cNvSpPr txBox="1"/>
          <p:nvPr/>
        </p:nvSpPr>
        <p:spPr>
          <a:xfrm>
            <a:off x="8835600" y="2914738"/>
            <a:ext cx="2931272" cy="1754326"/>
          </a:xfrm>
          <a:prstGeom prst="rect">
            <a:avLst/>
          </a:prstGeom>
          <a:noFill/>
        </p:spPr>
        <p:txBody>
          <a:bodyPr wrap="square" rtlCol="0">
            <a:spAutoFit/>
          </a:bodyPr>
          <a:lstStyle/>
          <a:p>
            <a:r>
              <a:rPr lang="en-US" dirty="0"/>
              <a:t>Paula Shaw</a:t>
            </a:r>
          </a:p>
          <a:p>
            <a:r>
              <a:rPr lang="en-US" i="1" dirty="0"/>
              <a:t>Executive Director</a:t>
            </a:r>
          </a:p>
          <a:p>
            <a:r>
              <a:rPr lang="en-US" b="1" dirty="0"/>
              <a:t>Tennessee Motor Vehicle Commission</a:t>
            </a:r>
          </a:p>
          <a:p>
            <a:r>
              <a:rPr lang="en-US" dirty="0">
                <a:hlinkClick r:id="rId10"/>
              </a:rPr>
              <a:t>Paula.J.Shaw@tn.gov</a:t>
            </a:r>
            <a:endParaRPr lang="en-US" dirty="0"/>
          </a:p>
          <a:p>
            <a:endParaRPr lang="en-US" b="1" dirty="0"/>
          </a:p>
        </p:txBody>
      </p:sp>
      <p:pic>
        <p:nvPicPr>
          <p:cNvPr id="6146" name="Picture 2" descr="Image result for &quot;tennessee motor vehicle commission&quot;">
            <a:extLst>
              <a:ext uri="{FF2B5EF4-FFF2-40B4-BE49-F238E27FC236}">
                <a16:creationId xmlns:a16="http://schemas.microsoft.com/office/drawing/2014/main" id="{4B082811-6AC4-4430-B702-C630626F2F7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12381" y="5160890"/>
            <a:ext cx="2557693" cy="90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80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6F62C9-A1BC-DD47-B0A8-8EF9838D62BB}"/>
              </a:ext>
            </a:extLst>
          </p:cNvPr>
          <p:cNvSpPr>
            <a:spLocks noGrp="1"/>
          </p:cNvSpPr>
          <p:nvPr>
            <p:ph type="title"/>
          </p:nvPr>
        </p:nvSpPr>
        <p:spPr/>
        <p:txBody>
          <a:bodyPr>
            <a:normAutofit fontScale="90000"/>
          </a:bodyPr>
          <a:lstStyle/>
          <a:p>
            <a:r>
              <a:rPr lang="en-US" sz="8000" spc="-300" dirty="0">
                <a:solidFill>
                  <a:prstClr val="black"/>
                </a:solidFill>
              </a:rPr>
              <a:t>OEM PROGRAMS</a:t>
            </a:r>
            <a:br>
              <a:rPr lang="en-US" sz="8000" spc="-300" dirty="0">
                <a:solidFill>
                  <a:schemeClr val="tx2"/>
                </a:solidFill>
              </a:rPr>
            </a:br>
            <a:endParaRPr lang="en-US" dirty="0"/>
          </a:p>
        </p:txBody>
      </p:sp>
      <p:sp>
        <p:nvSpPr>
          <p:cNvPr id="15" name="Text Placeholder 14">
            <a:extLst>
              <a:ext uri="{FF2B5EF4-FFF2-40B4-BE49-F238E27FC236}">
                <a16:creationId xmlns:a16="http://schemas.microsoft.com/office/drawing/2014/main" id="{BD5253D3-376F-F247-863E-0A946AC774A9}"/>
              </a:ext>
            </a:extLst>
          </p:cNvPr>
          <p:cNvSpPr>
            <a:spLocks noGrp="1"/>
          </p:cNvSpPr>
          <p:nvPr>
            <p:ph type="body" idx="1"/>
          </p:nvPr>
        </p:nvSpPr>
        <p:spPr/>
        <p:txBody>
          <a:bodyPr/>
          <a:lstStyle/>
          <a:p>
            <a:r>
              <a:rPr lang="en-US" dirty="0"/>
              <a:t>WHAT’S OUT THERE?</a:t>
            </a:r>
          </a:p>
        </p:txBody>
      </p:sp>
      <p:pic>
        <p:nvPicPr>
          <p:cNvPr id="6" name="Picture Placeholder 5">
            <a:extLst>
              <a:ext uri="{FF2B5EF4-FFF2-40B4-BE49-F238E27FC236}">
                <a16:creationId xmlns:a16="http://schemas.microsoft.com/office/drawing/2014/main" id="{016D2461-F8E3-4CC0-9592-9EF86673DE68}"/>
              </a:ext>
            </a:extLst>
          </p:cNvPr>
          <p:cNvPicPr>
            <a:picLocks noGrp="1" noChangeAspect="1"/>
          </p:cNvPicPr>
          <p:nvPr>
            <p:ph type="pic" sz="quarter" idx="10"/>
          </p:nvPr>
        </p:nvPicPr>
        <p:blipFill>
          <a:blip r:embed="rId3"/>
          <a:srcRect t="15385" b="15385"/>
          <a:stretch>
            <a:fillRect/>
          </a:stretch>
        </p:blipFill>
        <p:spPr/>
      </p:pic>
    </p:spTree>
    <p:extLst>
      <p:ext uri="{BB962C8B-B14F-4D97-AF65-F5344CB8AC3E}">
        <p14:creationId xmlns:p14="http://schemas.microsoft.com/office/powerpoint/2010/main" val="1296604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p:txBody>
          <a:bodyPr>
            <a:normAutofit/>
          </a:bodyPr>
          <a:lstStyle/>
          <a:p>
            <a:r>
              <a:rPr lang="en-US" dirty="0"/>
              <a:t>MERCEDES-BENZ</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p:txBody>
          <a:bodyPr anchor="t"/>
          <a:lstStyle/>
          <a:p>
            <a:r>
              <a:rPr lang="en-US" dirty="0"/>
              <a:t>COLLECTION</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p:txBody>
          <a:bodyPr>
            <a:normAutofit fontScale="92500"/>
          </a:bodyPr>
          <a:lstStyle/>
          <a:p>
            <a:r>
              <a:rPr lang="en-US" b="1" dirty="0"/>
              <a:t>Multiple subscription tiers, start at at $1,095/month</a:t>
            </a:r>
          </a:p>
          <a:p>
            <a:r>
              <a:rPr lang="en-US" b="1" dirty="0"/>
              <a:t>Customers can frequently switch vehicles and have unlimited access to vehicles within their tier</a:t>
            </a:r>
          </a:p>
          <a:p>
            <a:r>
              <a:rPr lang="en-US" b="1" dirty="0"/>
              <a:t>Insurance, roadside assistance, and maintenance included</a:t>
            </a:r>
          </a:p>
          <a:p>
            <a:r>
              <a:rPr lang="en-US" b="1" dirty="0"/>
              <a:t>No mileage limitations</a:t>
            </a:r>
          </a:p>
        </p:txBody>
      </p:sp>
      <p:pic>
        <p:nvPicPr>
          <p:cNvPr id="9" name="Picture Placeholder 8">
            <a:extLst>
              <a:ext uri="{FF2B5EF4-FFF2-40B4-BE49-F238E27FC236}">
                <a16:creationId xmlns:a16="http://schemas.microsoft.com/office/drawing/2014/main" id="{AF49CE6A-B8F2-4032-A88B-592BB23D0CEB}"/>
              </a:ext>
            </a:extLst>
          </p:cNvPr>
          <p:cNvPicPr>
            <a:picLocks noGrp="1" noChangeAspect="1"/>
          </p:cNvPicPr>
          <p:nvPr>
            <p:ph type="pic" sz="quarter" idx="10"/>
          </p:nvPr>
        </p:nvPicPr>
        <p:blipFill rotWithShape="1">
          <a:blip r:embed="rId3"/>
          <a:srcRect l="18136" t="29727" r="18354" b="4491"/>
          <a:stretch/>
        </p:blipFill>
        <p:spPr>
          <a:xfrm>
            <a:off x="5609062" y="3200400"/>
            <a:ext cx="6305038" cy="3412273"/>
          </a:xfrm>
        </p:spPr>
      </p:pic>
      <p:pic>
        <p:nvPicPr>
          <p:cNvPr id="14" name="Picture 13">
            <a:extLst>
              <a:ext uri="{FF2B5EF4-FFF2-40B4-BE49-F238E27FC236}">
                <a16:creationId xmlns:a16="http://schemas.microsoft.com/office/drawing/2014/main" id="{BA63D94E-26C5-4B79-9205-2BA3E892A2E0}"/>
              </a:ext>
            </a:extLst>
          </p:cNvPr>
          <p:cNvPicPr>
            <a:picLocks noChangeAspect="1"/>
          </p:cNvPicPr>
          <p:nvPr/>
        </p:nvPicPr>
        <p:blipFill>
          <a:blip r:embed="rId4"/>
          <a:stretch>
            <a:fillRect/>
          </a:stretch>
        </p:blipFill>
        <p:spPr>
          <a:xfrm>
            <a:off x="5916394" y="-367990"/>
            <a:ext cx="5690373" cy="4267780"/>
          </a:xfrm>
          <a:prstGeom prst="rect">
            <a:avLst/>
          </a:prstGeom>
        </p:spPr>
      </p:pic>
    </p:spTree>
    <p:extLst>
      <p:ext uri="{BB962C8B-B14F-4D97-AF65-F5344CB8AC3E}">
        <p14:creationId xmlns:p14="http://schemas.microsoft.com/office/powerpoint/2010/main" val="1233612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p:txBody>
          <a:bodyPr>
            <a:normAutofit/>
          </a:bodyPr>
          <a:lstStyle/>
          <a:p>
            <a:r>
              <a:rPr lang="en-US" dirty="0"/>
              <a:t>BMW</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p:txBody>
          <a:bodyPr anchor="t"/>
          <a:lstStyle/>
          <a:p>
            <a:r>
              <a:rPr lang="en-US" dirty="0"/>
              <a:t>ACCESS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p:txBody>
          <a:bodyPr>
            <a:normAutofit fontScale="92500" lnSpcReduction="10000"/>
          </a:bodyPr>
          <a:lstStyle/>
          <a:p>
            <a:r>
              <a:rPr lang="en-US" sz="1800" b="1" dirty="0"/>
              <a:t>3 membership tiers: from $1,099/month to $2,699/month</a:t>
            </a:r>
          </a:p>
          <a:p>
            <a:r>
              <a:rPr lang="en-US" sz="1800" b="1" dirty="0"/>
              <a:t>$575 “joining cost”</a:t>
            </a:r>
          </a:p>
          <a:p>
            <a:r>
              <a:rPr lang="en-US" sz="1800" b="1" dirty="0"/>
              <a:t>No mileage limitations and unlimited switches between models</a:t>
            </a:r>
          </a:p>
          <a:p>
            <a:r>
              <a:rPr lang="en-US" sz="1800" b="1" dirty="0"/>
              <a:t>Insurance, roadside assistance, and maintenance included</a:t>
            </a:r>
          </a:p>
        </p:txBody>
      </p:sp>
      <p:pic>
        <p:nvPicPr>
          <p:cNvPr id="8" name="Picture Placeholder 7">
            <a:extLst>
              <a:ext uri="{FF2B5EF4-FFF2-40B4-BE49-F238E27FC236}">
                <a16:creationId xmlns:a16="http://schemas.microsoft.com/office/drawing/2014/main" id="{F702694B-CD80-4DE0-8196-7F45F90BCB33}"/>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460" t="3767" r="1332" b="-364"/>
          <a:stretch/>
        </p:blipFill>
        <p:spPr>
          <a:xfrm>
            <a:off x="5631366" y="4638906"/>
            <a:ext cx="6166625" cy="1795347"/>
          </a:xfrm>
          <a:prstGeom prst="rect">
            <a:avLst/>
          </a:prstGeom>
        </p:spPr>
      </p:pic>
      <p:pic>
        <p:nvPicPr>
          <p:cNvPr id="9" name="Picture 8">
            <a:extLst>
              <a:ext uri="{FF2B5EF4-FFF2-40B4-BE49-F238E27FC236}">
                <a16:creationId xmlns:a16="http://schemas.microsoft.com/office/drawing/2014/main" id="{ABF761FE-55DF-465A-8FB1-F2B16C75EB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6072" y="557562"/>
            <a:ext cx="7434212" cy="4184875"/>
          </a:xfrm>
          <a:prstGeom prst="rect">
            <a:avLst/>
          </a:prstGeom>
        </p:spPr>
      </p:pic>
    </p:spTree>
    <p:extLst>
      <p:ext uri="{BB962C8B-B14F-4D97-AF65-F5344CB8AC3E}">
        <p14:creationId xmlns:p14="http://schemas.microsoft.com/office/powerpoint/2010/main" val="123490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p:txBody>
          <a:bodyPr>
            <a:normAutofit/>
          </a:bodyPr>
          <a:lstStyle/>
          <a:p>
            <a:r>
              <a:rPr lang="en-US" dirty="0"/>
              <a:t>VOLVO</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p:txBody>
          <a:bodyPr anchor="t"/>
          <a:lstStyle/>
          <a:p>
            <a:r>
              <a:rPr lang="en-US" dirty="0"/>
              <a:t>CARE BY VOLVO</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p:txBody>
          <a:bodyPr>
            <a:normAutofit fontScale="92500" lnSpcReduction="10000"/>
          </a:bodyPr>
          <a:lstStyle/>
          <a:p>
            <a:r>
              <a:rPr lang="en-US" sz="2000" b="1" dirty="0"/>
              <a:t>Starts at $650 per month</a:t>
            </a:r>
          </a:p>
          <a:p>
            <a:r>
              <a:rPr lang="en-US" sz="2000" b="1" dirty="0"/>
              <a:t>$500 deposit</a:t>
            </a:r>
          </a:p>
          <a:p>
            <a:r>
              <a:rPr lang="en-US" sz="2000" b="1" dirty="0"/>
              <a:t>Annual mileage limit of 15,000</a:t>
            </a:r>
          </a:p>
          <a:p>
            <a:r>
              <a:rPr lang="en-US" sz="2000" b="1" dirty="0"/>
              <a:t>Insurance, service, wear and tear, and roadside assistance included</a:t>
            </a:r>
          </a:p>
          <a:p>
            <a:r>
              <a:rPr lang="en-US" sz="2000" b="1" dirty="0"/>
              <a:t>Restricted to the XC40 and S60</a:t>
            </a:r>
          </a:p>
        </p:txBody>
      </p:sp>
      <p:pic>
        <p:nvPicPr>
          <p:cNvPr id="8" name="Picture 7">
            <a:extLst>
              <a:ext uri="{FF2B5EF4-FFF2-40B4-BE49-F238E27FC236}">
                <a16:creationId xmlns:a16="http://schemas.microsoft.com/office/drawing/2014/main" id="{CB93AF65-12CE-4853-81B9-215AACF2CD58}"/>
              </a:ext>
            </a:extLst>
          </p:cNvPr>
          <p:cNvPicPr>
            <a:picLocks noChangeAspect="1"/>
          </p:cNvPicPr>
          <p:nvPr/>
        </p:nvPicPr>
        <p:blipFill rotWithShape="1">
          <a:blip r:embed="rId3">
            <a:extLst>
              <a:ext uri="{28A0092B-C50C-407E-A947-70E740481C1C}">
                <a14:useLocalDpi xmlns:a14="http://schemas.microsoft.com/office/drawing/2010/main" val="0"/>
              </a:ext>
            </a:extLst>
          </a:blip>
          <a:srcRect t="6117" b="9206"/>
          <a:stretch/>
        </p:blipFill>
        <p:spPr>
          <a:xfrm>
            <a:off x="5493292" y="5294803"/>
            <a:ext cx="6900612" cy="1258397"/>
          </a:xfrm>
          <a:prstGeom prst="rect">
            <a:avLst/>
          </a:prstGeom>
        </p:spPr>
      </p:pic>
      <p:pic>
        <p:nvPicPr>
          <p:cNvPr id="7" name="Picture Placeholder 6">
            <a:extLst>
              <a:ext uri="{FF2B5EF4-FFF2-40B4-BE49-F238E27FC236}">
                <a16:creationId xmlns:a16="http://schemas.microsoft.com/office/drawing/2014/main" id="{5ADF5EF0-2808-4DD4-8815-5AD82E7B5D5A}"/>
              </a:ext>
            </a:extLst>
          </p:cNvPr>
          <p:cNvPicPr>
            <a:picLocks noGrp="1" noChangeAspect="1"/>
          </p:cNvPicPr>
          <p:nvPr>
            <p:ph type="pic" sz="quarter" idx="10"/>
          </p:nvPr>
        </p:nvPicPr>
        <p:blipFill rotWithShape="1">
          <a:blip r:embed="rId4"/>
          <a:srcRect l="-1" t="-3113" r="514" b="-5536"/>
          <a:stretch/>
        </p:blipFill>
        <p:spPr>
          <a:xfrm>
            <a:off x="5493292" y="1204332"/>
            <a:ext cx="6594630" cy="3367668"/>
          </a:xfrm>
          <a:noFill/>
        </p:spPr>
      </p:pic>
    </p:spTree>
    <p:extLst>
      <p:ext uri="{BB962C8B-B14F-4D97-AF65-F5344CB8AC3E}">
        <p14:creationId xmlns:p14="http://schemas.microsoft.com/office/powerpoint/2010/main" val="681477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p:txBody>
          <a:bodyPr>
            <a:normAutofit/>
          </a:bodyPr>
          <a:lstStyle/>
          <a:p>
            <a:r>
              <a:rPr lang="en-US" dirty="0"/>
              <a:t>CADILLAC</a:t>
            </a:r>
          </a:p>
        </p:txBody>
      </p:sp>
      <p:sp>
        <p:nvSpPr>
          <p:cNvPr id="21" name="Text Placeholder 20">
            <a:extLst>
              <a:ext uri="{FF2B5EF4-FFF2-40B4-BE49-F238E27FC236}">
                <a16:creationId xmlns:a16="http://schemas.microsoft.com/office/drawing/2014/main" id="{AE6AE7FB-4892-5B4E-A7DB-B0F56C1C98F7}"/>
              </a:ext>
            </a:extLst>
          </p:cNvPr>
          <p:cNvSpPr>
            <a:spLocks noGrp="1"/>
          </p:cNvSpPr>
          <p:nvPr>
            <p:ph type="body" sz="quarter" idx="12"/>
          </p:nvPr>
        </p:nvSpPr>
        <p:spPr/>
        <p:txBody>
          <a:bodyPr anchor="t"/>
          <a:lstStyle/>
          <a:p>
            <a:r>
              <a:rPr lang="en-US" dirty="0"/>
              <a:t>BOOK</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p:txBody>
          <a:bodyPr>
            <a:normAutofit fontScale="92500" lnSpcReduction="20000"/>
          </a:bodyPr>
          <a:lstStyle/>
          <a:p>
            <a:r>
              <a:rPr lang="en-US" sz="1800" b="1" dirty="0"/>
              <a:t>Flat monthly fee of $1,800</a:t>
            </a:r>
          </a:p>
          <a:p>
            <a:r>
              <a:rPr lang="en-US" sz="1800" b="1" dirty="0"/>
              <a:t>$500 initiation fee</a:t>
            </a:r>
          </a:p>
          <a:p>
            <a:r>
              <a:rPr lang="en-US" sz="1800" b="1" dirty="0"/>
              <a:t>2,000 mile/month limit</a:t>
            </a:r>
          </a:p>
          <a:p>
            <a:r>
              <a:rPr lang="en-US" sz="1800" b="1" dirty="0"/>
              <a:t>18 vehicle exchanges per year</a:t>
            </a:r>
          </a:p>
          <a:p>
            <a:r>
              <a:rPr lang="en-US" sz="1800" b="1" dirty="0"/>
              <a:t>Insurance, routine maintenance and repairs, vehicle registration costs, OnStar, Sirius XM, 4g LTE, and state and local taxes included</a:t>
            </a:r>
          </a:p>
        </p:txBody>
      </p:sp>
      <p:pic>
        <p:nvPicPr>
          <p:cNvPr id="5" name="Picture Placeholder 4">
            <a:extLst>
              <a:ext uri="{FF2B5EF4-FFF2-40B4-BE49-F238E27FC236}">
                <a16:creationId xmlns:a16="http://schemas.microsoft.com/office/drawing/2014/main" id="{1C0B2450-F61F-4409-A269-6F0F401615EA}"/>
              </a:ext>
            </a:extLst>
          </p:cNvPr>
          <p:cNvPicPr>
            <a:picLocks noGrp="1" noChangeAspect="1"/>
          </p:cNvPicPr>
          <p:nvPr>
            <p:ph type="pic" sz="quarter" idx="10"/>
          </p:nvPr>
        </p:nvPicPr>
        <p:blipFill>
          <a:blip r:embed="rId3"/>
          <a:srcRect t="7813" b="7813"/>
          <a:stretch>
            <a:fillRect/>
          </a:stretch>
        </p:blipFill>
        <p:spPr>
          <a:xfrm>
            <a:off x="7392318" y="3043411"/>
            <a:ext cx="2981898" cy="3354635"/>
          </a:xfrm>
          <a:solidFill>
            <a:schemeClr val="bg1"/>
          </a:solidFill>
        </p:spPr>
      </p:pic>
      <p:pic>
        <p:nvPicPr>
          <p:cNvPr id="12" name="Picture 11">
            <a:extLst>
              <a:ext uri="{FF2B5EF4-FFF2-40B4-BE49-F238E27FC236}">
                <a16:creationId xmlns:a16="http://schemas.microsoft.com/office/drawing/2014/main" id="{4D492922-EFE3-4A32-9676-87EA80F7B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7754" y="501543"/>
            <a:ext cx="6045955" cy="2810601"/>
          </a:xfrm>
          <a:prstGeom prst="rect">
            <a:avLst/>
          </a:prstGeom>
        </p:spPr>
      </p:pic>
    </p:spTree>
    <p:extLst>
      <p:ext uri="{BB962C8B-B14F-4D97-AF65-F5344CB8AC3E}">
        <p14:creationId xmlns:p14="http://schemas.microsoft.com/office/powerpoint/2010/main" val="2789929684"/>
      </p:ext>
    </p:extLst>
  </p:cSld>
  <p:clrMapOvr>
    <a:masterClrMapping/>
  </p:clrMapOvr>
</p:sld>
</file>

<file path=ppt/theme/theme1.xml><?xml version="1.0" encoding="utf-8"?>
<a:theme xmlns:a="http://schemas.openxmlformats.org/drawingml/2006/main" name="Office Theme">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_Presentation_AS_v6" id="{45D4B8F3-A2A1-4EBC-921A-C97968B9D8A4}" vid="{C51C3324-A74D-46A2-9E07-E5E2BD85B3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5E3CA2-A4EA-47F1-A362-D62A6FDD99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E89EE4-AB27-4D78-BC07-4F732FD20DC8}">
  <ds:schemaRefs>
    <ds:schemaRef ds:uri="http://purl.org/dc/dcmitype/"/>
    <ds:schemaRef ds:uri="http://schemas.microsoft.com/office/infopath/2007/PartnerControls"/>
    <ds:schemaRef ds:uri="http://schemas.microsoft.com/office/2006/documentManagement/types"/>
    <ds:schemaRef ds:uri="fb0879af-3eba-417a-a55a-ffe6dcd6ca77"/>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6dc4bcd6-49db-4c07-9060-8acfc67cef9f"/>
    <ds:schemaRef ds:uri="http://www.w3.org/XML/1998/namespace"/>
  </ds:schemaRefs>
</ds:datastoreItem>
</file>

<file path=customXml/itemProps3.xml><?xml version="1.0" encoding="utf-8"?>
<ds:datastoreItem xmlns:ds="http://schemas.openxmlformats.org/officeDocument/2006/customXml" ds:itemID="{E5C955EB-93D1-42BC-87D5-6D8F623BCB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2681</Words>
  <Application>Microsoft Office PowerPoint</Application>
  <PresentationFormat>Widescreen</PresentationFormat>
  <Paragraphs>322</Paragraphs>
  <Slides>41</Slides>
  <Notes>18</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MS Mincho</vt:lpstr>
      <vt:lpstr>Arial</vt:lpstr>
      <vt:lpstr>Bebas</vt:lpstr>
      <vt:lpstr>Calibri</vt:lpstr>
      <vt:lpstr>CorpoS</vt:lpstr>
      <vt:lpstr>Gill Sans</vt:lpstr>
      <vt:lpstr>Gill Sans Light</vt:lpstr>
      <vt:lpstr>Gill Sans MT</vt:lpstr>
      <vt:lpstr>Gill Sans Nova Light</vt:lpstr>
      <vt:lpstr>Helvetica Light</vt:lpstr>
      <vt:lpstr>Times New Roman</vt:lpstr>
      <vt:lpstr>Office Theme</vt:lpstr>
      <vt:lpstr>Vehicle Subscription Services</vt:lpstr>
      <vt:lpstr>MODERATED BY: PAULA J. SHAW</vt:lpstr>
      <vt:lpstr>VEHICLE SUBSCRIPTION PROGRAMS</vt:lpstr>
      <vt:lpstr>VEHICLE SUBSCRIPTION PROGRAMS</vt:lpstr>
      <vt:lpstr>OEM PROGRAMS </vt:lpstr>
      <vt:lpstr>MERCEDES-BENZ</vt:lpstr>
      <vt:lpstr>BMW</vt:lpstr>
      <vt:lpstr>VOLVO</vt:lpstr>
      <vt:lpstr>CADILLAC</vt:lpstr>
      <vt:lpstr>PORSCHE</vt:lpstr>
      <vt:lpstr>FORD &amp; LINCOLN</vt:lpstr>
      <vt:lpstr>HYUNDAI</vt:lpstr>
      <vt:lpstr>PRICING COMPARISONS</vt:lpstr>
      <vt:lpstr>OTHER PROGRAMS </vt:lpstr>
      <vt:lpstr>FAIR</vt:lpstr>
      <vt:lpstr>FLEXDRIVE</vt:lpstr>
      <vt:lpstr>CLUTCH</vt:lpstr>
      <vt:lpstr>DATA TRENDS</vt:lpstr>
      <vt:lpstr>AUTO NEWS</vt:lpstr>
      <vt:lpstr>CREATING SUBSCRIPTION PROGRAMS</vt:lpstr>
      <vt:lpstr>OEM SUBSCRIPTION PROGRAMS – Case Study</vt:lpstr>
      <vt:lpstr>MERCEDES-BENZ</vt:lpstr>
      <vt:lpstr>PowerPoint Presentation</vt:lpstr>
      <vt:lpstr>PowerPoint Presentation</vt:lpstr>
      <vt:lpstr>Subscriber Landscape – multiple programs live!</vt:lpstr>
      <vt:lpstr>REGULATORY AND STATE LAW COMPLIANCE ISSUES</vt:lpstr>
      <vt:lpstr>Regulatory &amp; State Law Issues -- Overview</vt:lpstr>
      <vt:lpstr>Regulatory-Related Issues</vt:lpstr>
      <vt:lpstr>Regulatory-Related Issues, Cont.</vt:lpstr>
      <vt:lpstr>State Franchise Laws</vt:lpstr>
      <vt:lpstr>State Franchise Laws, cont’d</vt:lpstr>
      <vt:lpstr>USA Today Subscription Discussion</vt:lpstr>
      <vt:lpstr>Dealer Concerns</vt:lpstr>
      <vt:lpstr>Dealer Concerns, cont.</vt:lpstr>
      <vt:lpstr>Dealer Concerns, cont’d</vt:lpstr>
      <vt:lpstr>Dealer Concerns, cont’d</vt:lpstr>
      <vt:lpstr>Dealer Concerns, cont’d</vt:lpstr>
      <vt:lpstr>Dealer Concerns, cont’d</vt:lpstr>
      <vt:lpstr>Other Considerations</vt:lpstr>
      <vt:lpstr>Closing thoughts on the role of franchise law in vehicle subscription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2018-08-09T22:30:00Z</dcterms:created>
  <dcterms:modified xsi:type="dcterms:W3CDTF">2018-09-13T22:11:01Z</dcterms:modified>
</cp:coreProperties>
</file>