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core.xml" Type="http://schemas.openxmlformats.org/package/2006/relationships/metadata/core-properties" Id="rId2"></Relationship><Relationship Target="docProps/app.xml" Type="http://schemas.openxmlformats.org/officeDocument/2006/relationships/extended-properties" Id="rId3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60"/>
  </p:notesMasterIdLst>
  <p:sldIdLst>
    <p:sldId id="258" r:id="rId3"/>
    <p:sldId id="322" r:id="rId7"/>
    <p:sldId id="266" r:id="rId8"/>
    <p:sldId id="324" r:id="rId9"/>
    <p:sldId id="267" r:id="rId10"/>
    <p:sldId id="328" r:id="rId11"/>
    <p:sldId id="329" r:id="rId12"/>
    <p:sldId id="320" r:id="rId13"/>
    <p:sldId id="269" r:id="rId14"/>
    <p:sldId id="271" r:id="rId15"/>
    <p:sldId id="321" r:id="rId16"/>
    <p:sldId id="270" r:id="rId17"/>
    <p:sldId id="272" r:id="rId18"/>
    <p:sldId id="280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93" r:id="rId27"/>
    <p:sldId id="294" r:id="rId28"/>
    <p:sldId id="314" r:id="rId32"/>
    <p:sldId id="346" r:id="rId33"/>
    <p:sldId id="347" r:id="rId34"/>
    <p:sldId id="326" r:id="rId35"/>
    <p:sldId id="325" r:id="rId36"/>
    <p:sldId id="348" r:id="rId37"/>
    <p:sldId id="349" r:id="rId38"/>
    <p:sldId id="350" r:id="rId39"/>
    <p:sldId id="351" r:id="rId40"/>
    <p:sldId id="331" r:id="rId41"/>
    <p:sldId id="332" r:id="rId42"/>
    <p:sldId id="323" r:id="rId44"/>
    <p:sldId id="352" r:id="rId45"/>
    <p:sldId id="337" r:id="rId46"/>
    <p:sldId id="338" r:id="rId47"/>
    <p:sldId id="353" r:id="rId48"/>
    <p:sldId id="354" r:id="rId49"/>
    <p:sldId id="333" r:id="rId50"/>
    <p:sldId id="355" r:id="rId51"/>
    <p:sldId id="319" r:id="rId52"/>
    <p:sldId id="356" r:id="rId53"/>
    <p:sldId id="357" r:id="rId55"/>
    <p:sldId id="358" r:id="rId56"/>
    <p:sldId id="359" r:id="rId57"/>
    <p:sldId id="360" r:id="rId58"/>
    <p:sldId id="342" r:id="rId59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7" autoAdjust="0"/>
    <p:restoredTop sz="94660"/>
  </p:normalViewPr>
  <p:slideViewPr>
    <p:cSldViewPr>
      <p:cViewPr varScale="1">
        <p:scale>
          <a:sx n="94" d="100"/>
          <a:sy n="94" d="100"/>
        </p:scale>
        <p:origin x="75" y="3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894" y="108"/>
      </p:cViewPr>
      <p:guideLst/>
    </p:cSldViewPr>
  </p:notesViewPr>
  <p:gridSpacing cx="36004" cy="36004"/>
</p:viewPr>
</file>

<file path=ppt/_rels/presentation.xml.rels><?xml version="1.0" encoding="UTF-8" ?><Relationships xmlns="http://schemas.openxmlformats.org/package/2006/relationships"><Relationship Target="slides/slide11.xml" Type="http://schemas.openxmlformats.org/officeDocument/2006/relationships/slide" Id="rId13"></Relationship><Relationship Target="slides/slide16.xml" Type="http://schemas.openxmlformats.org/officeDocument/2006/relationships/slide" Id="rId18"></Relationship><Relationship Target="slides/slide24.xml" Type="http://schemas.openxmlformats.org/officeDocument/2006/relationships/slide" Id="rId26"></Relationship><Relationship Target="slides/slide37.xml" Type="http://schemas.openxmlformats.org/officeDocument/2006/relationships/slide" Id="rId39"></Relationship><Relationship Target="slides/slide19.xml" Type="http://schemas.openxmlformats.org/officeDocument/2006/relationships/slide" Id="rId21"></Relationship><Relationship Target="slides/slide32.xml" Type="http://schemas.openxmlformats.org/officeDocument/2006/relationships/slide" Id="rId34"></Relationship><Relationship Target="slides/slide40.xml" Type="http://schemas.openxmlformats.org/officeDocument/2006/relationships/slide" Id="rId42"></Relationship><Relationship Target="slides/slide45.xml" Type="http://schemas.openxmlformats.org/officeDocument/2006/relationships/slide" Id="rId47"></Relationship><Relationship Target="slides/slide48.xml" Type="http://schemas.openxmlformats.org/officeDocument/2006/relationships/slide" Id="rId50"></Relationship><Relationship Target="slides/slide53.xml" Type="http://schemas.openxmlformats.org/officeDocument/2006/relationships/slide" Id="rId55"></Relationship><Relationship Target="theme/theme1.xml" Type="http://schemas.openxmlformats.org/officeDocument/2006/relationships/theme" Id="rId63"></Relationship><Relationship Target="slides/slide5.xml" Type="http://schemas.openxmlformats.org/officeDocument/2006/relationships/slide" Id="rId7"></Relationship><Relationship Target="slideMasters/slideMaster2.xml" Type="http://schemas.openxmlformats.org/officeDocument/2006/relationships/slideMaster" Id="rId2"></Relationship><Relationship Target="slides/slide14.xml" Type="http://schemas.openxmlformats.org/officeDocument/2006/relationships/slide" Id="rId16"></Relationship><Relationship Target="slides/slide18.xml" Type="http://schemas.openxmlformats.org/officeDocument/2006/relationships/slide" Id="rId20"></Relationship><Relationship Target="slides/slide39.xml" Type="http://schemas.openxmlformats.org/officeDocument/2006/relationships/slide" Id="rId41"></Relationship><Relationship Target="viewProps.xml" Type="http://schemas.openxmlformats.org/officeDocument/2006/relationships/viewProps" Id="rId62"></Relationship><Relationship Target="slideMasters/slideMaster1.xml" Type="http://schemas.openxmlformats.org/officeDocument/2006/relationships/slideMaster" Id="rId1"></Relationship><Relationship Target="slides/slide9.xml" Type="http://schemas.openxmlformats.org/officeDocument/2006/relationships/slide" Id="rId11"></Relationship><Relationship Target="slides/slide22.xml" Type="http://schemas.openxmlformats.org/officeDocument/2006/relationships/slide" Id="rId24"></Relationship><Relationship Target="slides/slide30.xml" Type="http://schemas.openxmlformats.org/officeDocument/2006/relationships/slide" Id="rId32"></Relationship><Relationship Target="slides/slide35.xml" Type="http://schemas.openxmlformats.org/officeDocument/2006/relationships/slide" Id="rId37"></Relationship><Relationship Target="slides/slide38.xml" Type="http://schemas.openxmlformats.org/officeDocument/2006/relationships/slide" Id="rId40"></Relationship><Relationship Target="slides/slide43.xml" Type="http://schemas.openxmlformats.org/officeDocument/2006/relationships/slide" Id="rId45"></Relationship><Relationship Target="slides/slide51.xml" Type="http://schemas.openxmlformats.org/officeDocument/2006/relationships/slide" Id="rId53"></Relationship><Relationship Target="slides/slide56.xml" Type="http://schemas.openxmlformats.org/officeDocument/2006/relationships/slide" Id="rId58"></Relationship><Relationship Target="slides/slide13.xml" Type="http://schemas.openxmlformats.org/officeDocument/2006/relationships/slide" Id="rId15"></Relationship><Relationship Target="slides/slide21.xml" Type="http://schemas.openxmlformats.org/officeDocument/2006/relationships/slide" Id="rId23"></Relationship><Relationship Target="slides/slide26.xml" Type="http://schemas.openxmlformats.org/officeDocument/2006/relationships/slide" Id="rId28"></Relationship><Relationship Target="slides/slide34.xml" Type="http://schemas.openxmlformats.org/officeDocument/2006/relationships/slide" Id="rId36"></Relationship><Relationship Target="slides/slide47.xml" Type="http://schemas.openxmlformats.org/officeDocument/2006/relationships/slide" Id="rId49"></Relationship><Relationship Target="slides/slide55.xml" Type="http://schemas.openxmlformats.org/officeDocument/2006/relationships/slide" Id="rId57"></Relationship><Relationship Target="presProps.xml" Type="http://schemas.openxmlformats.org/officeDocument/2006/relationships/presProps" Id="rId61"></Relationship><Relationship Target="slides/slide8.xml" Type="http://schemas.openxmlformats.org/officeDocument/2006/relationships/slide" Id="rId10"></Relationship><Relationship Target="slides/slide17.xml" Type="http://schemas.openxmlformats.org/officeDocument/2006/relationships/slide" Id="rId19"></Relationship><Relationship Target="slides/slide42.xml" Type="http://schemas.openxmlformats.org/officeDocument/2006/relationships/slide" Id="rId44"></Relationship><Relationship Target="slides/slide50.xml" Type="http://schemas.openxmlformats.org/officeDocument/2006/relationships/slide" Id="rId52"></Relationship><Relationship Target="notesMasters/notesMaster1.xml" Type="http://schemas.openxmlformats.org/officeDocument/2006/relationships/notesMaster" Id="rId60"></Relationship><Relationship Target="slides/slide7.xml" Type="http://schemas.openxmlformats.org/officeDocument/2006/relationships/slide" Id="rId9"></Relationship><Relationship Target="slides/slide12.xml" Type="http://schemas.openxmlformats.org/officeDocument/2006/relationships/slide" Id="rId14"></Relationship><Relationship Target="slides/slide20.xml" Type="http://schemas.openxmlformats.org/officeDocument/2006/relationships/slide" Id="rId22"></Relationship><Relationship Target="slides/slide25.xml" Type="http://schemas.openxmlformats.org/officeDocument/2006/relationships/slide" Id="rId27"></Relationship><Relationship Target="slides/slide33.xml" Type="http://schemas.openxmlformats.org/officeDocument/2006/relationships/slide" Id="rId35"></Relationship><Relationship Target="slides/slide46.xml" Type="http://schemas.openxmlformats.org/officeDocument/2006/relationships/slide" Id="rId48"></Relationship><Relationship Target="slides/slide54.xml" Type="http://schemas.openxmlformats.org/officeDocument/2006/relationships/slide" Id="rId56"></Relationship><Relationship Target="tableStyles.xml" Type="http://schemas.openxmlformats.org/officeDocument/2006/relationships/tableStyles" Id="rId64"></Relationship><Relationship Target="slides/slide6.xml" Type="http://schemas.openxmlformats.org/officeDocument/2006/relationships/slide" Id="rId8"></Relationship><Relationship Target="slides/slide49.xml" Type="http://schemas.openxmlformats.org/officeDocument/2006/relationships/slide" Id="rId51"></Relationship><Relationship Target="slides/slide1.xml" Type="http://schemas.openxmlformats.org/officeDocument/2006/relationships/slide" Id="rId3"></Relationship><Relationship Target="slides/slide10.xml" Type="http://schemas.openxmlformats.org/officeDocument/2006/relationships/slide" Id="rId12"></Relationship><Relationship Target="slides/slide15.xml" Type="http://schemas.openxmlformats.org/officeDocument/2006/relationships/slide" Id="rId17"></Relationship><Relationship Target="slides/slide23.xml" Type="http://schemas.openxmlformats.org/officeDocument/2006/relationships/slide" Id="rId25"></Relationship><Relationship Target="slides/slide31.xml" Type="http://schemas.openxmlformats.org/officeDocument/2006/relationships/slide" Id="rId33"></Relationship><Relationship Target="slides/slide36.xml" Type="http://schemas.openxmlformats.org/officeDocument/2006/relationships/slide" Id="rId38"></Relationship><Relationship Target="slides/slide44.xml" Type="http://schemas.openxmlformats.org/officeDocument/2006/relationships/slide" Id="rId46"></Relationship><Relationship Target="slides/slide57.xml" Type="http://schemas.openxmlformats.org/officeDocument/2006/relationships/slide" Id="rId59"></Relationship></Relationships>
</file>

<file path=ppt/notesMasters/_rels/notesMaster1.xml.rels><?xml version="1.0" encoding="UTF-8" ?><Relationships xmlns="http://schemas.openxmlformats.org/package/2006/relationships"><Relationship Target="../theme/theme3.xml" Type="http://schemas.openxmlformats.org/officeDocument/2006/relationships/theme" Id="rId1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70031" cy="481205"/>
          </a:xfrm>
          <a:prstGeom prst="rect">
            <a:avLst/>
          </a:prstGeom>
        </p:spPr>
        <p:txBody>
          <a:bodyPr vert="horz" lIns="94661" tIns="47331" rIns="94661" bIns="4733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17" y="2"/>
            <a:ext cx="3170031" cy="481205"/>
          </a:xfrm>
          <a:prstGeom prst="rect">
            <a:avLst/>
          </a:prstGeom>
        </p:spPr>
        <p:txBody>
          <a:bodyPr vert="horz" lIns="94661" tIns="47331" rIns="94661" bIns="47331" rtlCol="0"/>
          <a:lstStyle>
            <a:lvl1pPr algn="r">
              <a:defRPr sz="1200"/>
            </a:lvl1pPr>
          </a:lstStyle>
          <a:p>
            <a:fld id="{A757514E-CBDA-4D3E-8303-D5E198CEAE4A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61" tIns="47331" rIns="94661" bIns="47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2" y="4620557"/>
            <a:ext cx="5850838" cy="3780903"/>
          </a:xfrm>
          <a:prstGeom prst="rect">
            <a:avLst/>
          </a:prstGeom>
        </p:spPr>
        <p:txBody>
          <a:bodyPr vert="horz" lIns="94661" tIns="47331" rIns="94661" bIns="47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995"/>
            <a:ext cx="3170031" cy="481205"/>
          </a:xfrm>
          <a:prstGeom prst="rect">
            <a:avLst/>
          </a:prstGeom>
        </p:spPr>
        <p:txBody>
          <a:bodyPr vert="horz" lIns="94661" tIns="47331" rIns="94661" bIns="4733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17" y="9119995"/>
            <a:ext cx="3170031" cy="481205"/>
          </a:xfrm>
          <a:prstGeom prst="rect">
            <a:avLst/>
          </a:prstGeom>
        </p:spPr>
        <p:txBody>
          <a:bodyPr vert="horz" lIns="94661" tIns="47331" rIns="94661" bIns="47331" rtlCol="0" anchor="b"/>
          <a:lstStyle>
            <a:lvl1pPr algn="r">
              <a:defRPr sz="1200"/>
            </a:lvl1pPr>
          </a:lstStyle>
          <a:p>
            <a:fld id="{687C5A5A-C64B-48E1-96FE-86BBA1D0A2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966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0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2.xml.rels><?xml version="1.0" encoding="UTF-8" ?><Relationships xmlns="http://schemas.openxmlformats.org/package/2006/relationships"><Relationship Target="../media/image2.png" Type="http://schemas.openxmlformats.org/officeDocument/2006/relationships/image" Id="rId2"></Relationship><Relationship Target="../slideMasters/slideMaster2.xml" Type="http://schemas.openxmlformats.org/officeDocument/2006/relationships/slideMaster" Id="rId1"></Relationship></Relationships>
</file>

<file path=ppt/slideLayouts/_rels/slideLayout13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14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15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16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17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18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19.xml.rels><?xml version="1.0" encoding="UTF-8" ?><Relationships xmlns="http://schemas.openxmlformats.org/package/2006/relationships"><Relationship Target="../media/image3.jpg" Type="http://schemas.openxmlformats.org/officeDocument/2006/relationships/image" Id="rId2"></Relationship><Relationship Target="../slideMasters/slideMaster2.xml" Type="http://schemas.openxmlformats.org/officeDocument/2006/relationships/slideMaster" Id="rId1"></Relationship></Relationships>
</file>

<file path=ppt/slideLayouts/_rels/slideLayout2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20.xml.rels><?xml version="1.0" encoding="UTF-8" ?><Relationships xmlns="http://schemas.openxmlformats.org/package/2006/relationships"><Relationship Target="../media/image4.jpg" Type="http://schemas.openxmlformats.org/officeDocument/2006/relationships/image" Id="rId2"></Relationship><Relationship Target="../slideMasters/slideMaster2.xml" Type="http://schemas.openxmlformats.org/officeDocument/2006/relationships/slideMaster" Id="rId1"></Relationship></Relationships>
</file>

<file path=ppt/slideLayouts/_rels/slideLayout21.xml.rels><?xml version="1.0" encoding="UTF-8" ?><Relationships xmlns="http://schemas.openxmlformats.org/package/2006/relationships"><Relationship Target="../media/image5.png" Type="http://schemas.openxmlformats.org/officeDocument/2006/relationships/image" Id="rId3"></Relationship><Relationship Target="../media/image3.jpg" Type="http://schemas.openxmlformats.org/officeDocument/2006/relationships/image" Id="rId2"></Relationship><Relationship Target="../slideMasters/slideMaster2.xml" Type="http://schemas.openxmlformats.org/officeDocument/2006/relationships/slideMaster" Id="rId1"></Relationship></Relationships>
</file>

<file path=ppt/slideLayouts/_rels/slideLayout22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23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3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4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5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6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7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8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9.xml.rels><?xml version="1.0" encoding="UTF-8" ?><Relationships xmlns="http://schemas.openxmlformats.org/package/2006/relationships"><Relationship Target="../media/image1.jp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CE8A-1F4C-4A65-A1C2-6001C1E2C9AF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Incentive Programs | NAMVBC 2018 Fall Workshop | September 19-22,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3F95-8439-4CAD-9476-F449140744E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72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0F50-0A0B-4839-9D87-94DEEC04AA72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Incentive Programs | NAMVBC 2018 Fall Workshop | September 19-22,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3F95-8439-4CAD-9476-F449140744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7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1225F-01A7-4E80-89F5-2751C3FE8B23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Incentive Programs | NAMVBC 2018 Fall Workshop | September 19-22,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3F95-8439-4CAD-9476-F449140744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08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7035" y="1365890"/>
            <a:ext cx="6401365" cy="3363783"/>
          </a:xfrm>
        </p:spPr>
        <p:txBody>
          <a:bodyPr/>
          <a:lstStyle>
            <a:lvl1pPr algn="ctr">
              <a:defRPr b="1" i="0" spc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7602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-82296" y="6695555"/>
            <a:ext cx="12274296" cy="281317"/>
          </a:xfrm>
          <a:prstGeom prst="rect">
            <a:avLst/>
          </a:prstGeom>
          <a:solidFill>
            <a:srgbClr val="B21E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09600" y="498996"/>
            <a:ext cx="10972800" cy="731520"/>
          </a:xfrm>
        </p:spPr>
        <p:txBody>
          <a:bodyPr/>
          <a:lstStyle>
            <a:lvl1pPr algn="l">
              <a:defRPr b="1" spc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0FB075E6-BD66-B342-9DCE-B8F8FF639473}"/>
              </a:ext>
            </a:extLst>
          </p:cNvPr>
          <p:cNvCxnSpPr/>
          <p:nvPr userDrawn="1"/>
        </p:nvCxnSpPr>
        <p:spPr>
          <a:xfrm>
            <a:off x="606340" y="1238760"/>
            <a:ext cx="10966280" cy="0"/>
          </a:xfrm>
          <a:prstGeom prst="line">
            <a:avLst/>
          </a:prstGeom>
          <a:ln w="9525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707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-82296" y="6695555"/>
            <a:ext cx="12274296" cy="281317"/>
          </a:xfrm>
          <a:prstGeom prst="rect">
            <a:avLst/>
          </a:prstGeom>
          <a:solidFill>
            <a:srgbClr val="B21E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12124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8996"/>
            <a:ext cx="10972800" cy="731520"/>
          </a:xfrm>
        </p:spPr>
        <p:txBody>
          <a:bodyPr/>
          <a:lstStyle>
            <a:lvl1pPr algn="l">
              <a:defRPr b="0" spc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3897"/>
            <a:ext cx="109728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82296" y="6695555"/>
            <a:ext cx="12274296" cy="281317"/>
          </a:xfrm>
          <a:prstGeom prst="rect">
            <a:avLst/>
          </a:prstGeom>
          <a:solidFill>
            <a:srgbClr val="B21E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EE7113DA-EF71-4148-8910-430F73D31E68}"/>
              </a:ext>
            </a:extLst>
          </p:cNvPr>
          <p:cNvCxnSpPr/>
          <p:nvPr userDrawn="1"/>
        </p:nvCxnSpPr>
        <p:spPr>
          <a:xfrm>
            <a:off x="606340" y="1238760"/>
            <a:ext cx="10966280" cy="0"/>
          </a:xfrm>
          <a:prstGeom prst="line">
            <a:avLst/>
          </a:prstGeom>
          <a:ln w="9525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4950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8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-82296" y="6695555"/>
            <a:ext cx="12274296" cy="281317"/>
          </a:xfrm>
          <a:prstGeom prst="rect">
            <a:avLst/>
          </a:prstGeom>
          <a:solidFill>
            <a:srgbClr val="B21E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09600" y="498996"/>
            <a:ext cx="10972800" cy="731520"/>
          </a:xfrm>
        </p:spPr>
        <p:txBody>
          <a:bodyPr/>
          <a:lstStyle>
            <a:lvl1pPr algn="l">
              <a:defRPr b="0" spc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7D658CE-58D9-A943-8CFA-A5DE95ABAC7B}"/>
              </a:ext>
            </a:extLst>
          </p:cNvPr>
          <p:cNvCxnSpPr/>
          <p:nvPr userDrawn="1"/>
        </p:nvCxnSpPr>
        <p:spPr>
          <a:xfrm>
            <a:off x="606340" y="1238760"/>
            <a:ext cx="10966280" cy="0"/>
          </a:xfrm>
          <a:prstGeom prst="line">
            <a:avLst/>
          </a:prstGeom>
          <a:ln w="9525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258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8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87563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47800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087563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-82296" y="6695555"/>
            <a:ext cx="12274296" cy="281317"/>
          </a:xfrm>
          <a:prstGeom prst="rect">
            <a:avLst/>
          </a:prstGeom>
          <a:solidFill>
            <a:srgbClr val="B21E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09600" y="498996"/>
            <a:ext cx="10972800" cy="731520"/>
          </a:xfrm>
        </p:spPr>
        <p:txBody>
          <a:bodyPr/>
          <a:lstStyle>
            <a:lvl1pPr algn="l">
              <a:defRPr b="0" spc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25FB5379-FDFC-504B-9928-710BDA77637E}"/>
              </a:ext>
            </a:extLst>
          </p:cNvPr>
          <p:cNvCxnSpPr/>
          <p:nvPr userDrawn="1"/>
        </p:nvCxnSpPr>
        <p:spPr>
          <a:xfrm>
            <a:off x="606340" y="1238760"/>
            <a:ext cx="10966280" cy="0"/>
          </a:xfrm>
          <a:prstGeom prst="line">
            <a:avLst/>
          </a:prstGeom>
          <a:ln w="9525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4283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8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82296" y="6695555"/>
            <a:ext cx="12371832" cy="281317"/>
          </a:xfrm>
          <a:prstGeom prst="rect">
            <a:avLst/>
          </a:prstGeom>
          <a:solidFill>
            <a:srgbClr val="B21E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0" y="498996"/>
            <a:ext cx="10972800" cy="731520"/>
          </a:xfrm>
        </p:spPr>
        <p:txBody>
          <a:bodyPr/>
          <a:lstStyle>
            <a:lvl1pPr algn="l">
              <a:defRPr b="0" spc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C1F4D1BA-B8A8-DD4E-AB1B-753B20FB13E6}"/>
              </a:ext>
            </a:extLst>
          </p:cNvPr>
          <p:cNvCxnSpPr/>
          <p:nvPr userDrawn="1"/>
        </p:nvCxnSpPr>
        <p:spPr>
          <a:xfrm>
            <a:off x="606340" y="1238760"/>
            <a:ext cx="10966280" cy="0"/>
          </a:xfrm>
          <a:prstGeom prst="line">
            <a:avLst/>
          </a:prstGeom>
          <a:ln w="9525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656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0" y="1152144"/>
            <a:ext cx="12192000" cy="4507992"/>
          </a:xfrm>
        </p:spPr>
        <p:txBody>
          <a:bodyPr/>
          <a:lstStyle>
            <a:lvl1pPr algn="ctr">
              <a:defRPr b="1" i="0" spc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Section Break</a:t>
            </a:r>
          </a:p>
        </p:txBody>
      </p:sp>
    </p:spTree>
    <p:extLst>
      <p:ext uri="{BB962C8B-B14F-4D97-AF65-F5344CB8AC3E}">
        <p14:creationId xmlns:p14="http://schemas.microsoft.com/office/powerpoint/2010/main" val="410083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AA71-3725-4251-AD7D-58FE86475974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Incentive Programs | NAMVBC 2018 Fall Workshop | September 19-22,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3F95-8439-4CAD-9476-F449140744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3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127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345" y="1770869"/>
            <a:ext cx="4644793" cy="32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28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3F95-8439-4CAD-9476-F449140744E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942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3F95-8439-4CAD-9476-F44914074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3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0755-CB07-41F2-A00B-D6EB66552B60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Incentive Programs | NAMVBC 2018 Fall Workshop | September 19-22,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3F95-8439-4CAD-9476-F449140744E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066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EF-6E5A-47B6-821C-AA0068FCB3A0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Incentive Programs | NAMVBC 2018 Fall Workshop | September 19-22,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3F95-8439-4CAD-9476-F449140744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46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2E72-5CE6-4F49-A16D-1331531881BA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Incentive Programs | NAMVBC 2018 Fall Workshop | September 19-22,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3F95-8439-4CAD-9476-F449140744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358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53C8-2DB4-4511-942B-09BEE4A0A56E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Incentive Programs | NAMVBC 2018 Fall Workshop | September 19-22,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3F95-8439-4CAD-9476-F449140744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6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1C1-FF38-46D2-B063-C3DD13DBAB01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Conditional Incentive Programs | NAMVBC 2018 Fall Workshop | September 19-22,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3F95-8439-4CAD-9476-F449140744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86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3733378-3DAA-4538-9C64-5613F8A13F77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Conditional Incentive Programs | NAMVBC 2018 Fall Workshop | September 19-22,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653F95-8439-4CAD-9476-F449140744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01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5FD1-A869-4776-B10D-1DAFA75DA8BE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Incentive Programs | NAMVBC 2018 Fall Workshop | September 19-22,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3F95-8439-4CAD-9476-F449140744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025826"/>
      </p:ext>
    </p:extLst>
  </p:cSld>
  <p:clrMapOvr>
    <a:masterClrMapping/>
  </p:clrMapOvr>
</p:sldLayout>
</file>

<file path=ppt/slideMasters/_rels/slideMaster1.xml.rels><?xml version="1.0" encoding="UTF-8" ?><Relationships xmlns="http://schemas.openxmlformats.org/package/2006/relationships"><Relationship Target="../slideLayouts/slideLayout8.xml" Type="http://schemas.openxmlformats.org/officeDocument/2006/relationships/slideLayout" Id="rId8"></Relationship><Relationship Target="../slideLayouts/slideLayout3.xml" Type="http://schemas.openxmlformats.org/officeDocument/2006/relationships/slideLayout" Id="rId3"></Relationship><Relationship Target="../slideLayouts/slideLayout7.xml" Type="http://schemas.openxmlformats.org/officeDocument/2006/relationships/slideLayout" Id="rId7"></Relationship><Relationship Target="../theme/theme1.xml" Type="http://schemas.openxmlformats.org/officeDocument/2006/relationships/theme" Id="rId12"></Relationship><Relationship Target="../slideLayouts/slideLayout2.xml" Type="http://schemas.openxmlformats.org/officeDocument/2006/relationships/slideLayout" Id="rId2"></Relationship><Relationship Target="../slideLayouts/slideLayout1.xml" Type="http://schemas.openxmlformats.org/officeDocument/2006/relationships/slideLayout" Id="rId1"></Relationship><Relationship Target="../slideLayouts/slideLayout6.xml" Type="http://schemas.openxmlformats.org/officeDocument/2006/relationships/slideLayout" Id="rId6"></Relationship><Relationship Target="../slideLayouts/slideLayout11.xml" Type="http://schemas.openxmlformats.org/officeDocument/2006/relationships/slideLayout" Id="rId11"></Relationship><Relationship Target="../slideLayouts/slideLayout5.xml" Type="http://schemas.openxmlformats.org/officeDocument/2006/relationships/slideLayout" Id="rId5"></Relationship><Relationship Target="../slideLayouts/slideLayout10.xml" Type="http://schemas.openxmlformats.org/officeDocument/2006/relationships/slideLayout" Id="rId10"></Relationship><Relationship Target="../slideLayouts/slideLayout4.xml" Type="http://schemas.openxmlformats.org/officeDocument/2006/relationships/slideLayout" Id="rId4"></Relationship><Relationship Target="../slideLayouts/slideLayout9.xml" Type="http://schemas.openxmlformats.org/officeDocument/2006/relationships/slideLayout" Id="rId9"></Relationship></Relationships>
</file>

<file path=ppt/slideMasters/_rels/slideMaster2.xml.rels><?xml version="1.0" encoding="UTF-8" ?><Relationships xmlns="http://schemas.openxmlformats.org/package/2006/relationships"><Relationship Target="../slideLayouts/slideLayout19.xml" Type="http://schemas.openxmlformats.org/officeDocument/2006/relationships/slideLayout" Id="rId8"></Relationship><Relationship Target="../theme/theme2.xml" Type="http://schemas.openxmlformats.org/officeDocument/2006/relationships/theme" Id="rId13"></Relationship><Relationship Target="../slideLayouts/slideLayout14.xml" Type="http://schemas.openxmlformats.org/officeDocument/2006/relationships/slideLayout" Id="rId3"></Relationship><Relationship Target="../slideLayouts/slideLayout18.xml" Type="http://schemas.openxmlformats.org/officeDocument/2006/relationships/slideLayout" Id="rId7"></Relationship><Relationship Target="../slideLayouts/slideLayout23.xml" Type="http://schemas.openxmlformats.org/officeDocument/2006/relationships/slideLayout" Id="rId12"></Relationship><Relationship Target="../slideLayouts/slideLayout13.xml" Type="http://schemas.openxmlformats.org/officeDocument/2006/relationships/slideLayout" Id="rId2"></Relationship><Relationship Target="../slideLayouts/slideLayout12.xml" Type="http://schemas.openxmlformats.org/officeDocument/2006/relationships/slideLayout" Id="rId1"></Relationship><Relationship Target="../slideLayouts/slideLayout17.xml" Type="http://schemas.openxmlformats.org/officeDocument/2006/relationships/slideLayout" Id="rId6"></Relationship><Relationship Target="../slideLayouts/slideLayout22.xml" Type="http://schemas.openxmlformats.org/officeDocument/2006/relationships/slideLayout" Id="rId11"></Relationship><Relationship Target="../slideLayouts/slideLayout16.xml" Type="http://schemas.openxmlformats.org/officeDocument/2006/relationships/slideLayout" Id="rId5"></Relationship><Relationship Target="../slideLayouts/slideLayout21.xml" Type="http://schemas.openxmlformats.org/officeDocument/2006/relationships/slideLayout" Id="rId10"></Relationship><Relationship Target="../slideLayouts/slideLayout15.xml" Type="http://schemas.openxmlformats.org/officeDocument/2006/relationships/slideLayout" Id="rId4"></Relationship><Relationship Target="../slideLayouts/slideLayout20.xml" Type="http://schemas.openxmlformats.org/officeDocument/2006/relationships/slideLayout" Id="rId9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15CCE61-5118-4A63-A3F3-1ACBA4832F17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Conditional Incentive Programs | NAMVBC 2018 Fall Workshop | September 19-22,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9653F95-8439-4CAD-9476-F449140744E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10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3080"/>
            <a:ext cx="10972800" cy="964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992939" y="6446108"/>
            <a:ext cx="52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8216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sldNum="0" hdr="0" ftr="0" dt="0"/>
  <p:txStyles>
    <p:titleStyle>
      <a:lvl1pPr algn="ctr" defTabSz="457189" rtl="0" eaLnBrk="1" latinLnBrk="0" hangingPunct="1">
        <a:spcBef>
          <a:spcPct val="0"/>
        </a:spcBef>
        <a:buNone/>
        <a:defRPr sz="4000" b="1" i="0" kern="1200" spc="-151">
          <a:solidFill>
            <a:schemeClr val="accent6">
              <a:lumMod val="75000"/>
            </a:schemeClr>
          </a:solidFill>
          <a:latin typeface="Calibri"/>
          <a:ea typeface="+mj-ea"/>
          <a:cs typeface="Calibri"/>
        </a:defRPr>
      </a:lvl1pPr>
    </p:titleStyle>
    <p:bodyStyle>
      <a:lvl1pPr marL="342891" indent="-342891" algn="l" defTabSz="457189" rtl="0" eaLnBrk="1" latinLnBrk="0" hangingPunct="1">
        <a:spcBef>
          <a:spcPts val="1400"/>
        </a:spcBef>
        <a:buClr>
          <a:schemeClr val="accent1"/>
        </a:buClr>
        <a:buSzPct val="90000"/>
        <a:buFont typeface="Arial"/>
        <a:buChar char="•"/>
        <a:defRPr sz="3200" b="0" i="0" kern="1200">
          <a:solidFill>
            <a:schemeClr val="accent6">
              <a:lumMod val="75000"/>
            </a:schemeClr>
          </a:solidFill>
          <a:latin typeface="+mn-lt"/>
          <a:ea typeface="+mn-ea"/>
          <a:cs typeface="Trade Gothic LT Std"/>
        </a:defRPr>
      </a:lvl1pPr>
      <a:lvl2pPr marL="742932" indent="-285744" algn="l" defTabSz="457189" rtl="0" eaLnBrk="1" latinLnBrk="0" hangingPunct="1">
        <a:spcBef>
          <a:spcPts val="800"/>
        </a:spcBef>
        <a:buClr>
          <a:schemeClr val="accent1"/>
        </a:buClr>
        <a:buSzPct val="90000"/>
        <a:buFont typeface="Arial"/>
        <a:buChar char="–"/>
        <a:defRPr sz="2800" b="0" i="0" kern="1200">
          <a:solidFill>
            <a:schemeClr val="accent6">
              <a:lumMod val="75000"/>
            </a:schemeClr>
          </a:solidFill>
          <a:latin typeface="+mn-lt"/>
          <a:ea typeface="+mn-ea"/>
          <a:cs typeface="Trade Gothic LT Std"/>
        </a:defRPr>
      </a:lvl2pPr>
      <a:lvl3pPr marL="1142971" indent="-228594" algn="l" defTabSz="457189" rtl="0" eaLnBrk="1" latinLnBrk="0" hangingPunct="1">
        <a:spcBef>
          <a:spcPts val="600"/>
        </a:spcBef>
        <a:buClr>
          <a:schemeClr val="accent1"/>
        </a:buClr>
        <a:buSzPct val="90000"/>
        <a:buFont typeface="Arial"/>
        <a:buChar char="•"/>
        <a:defRPr sz="2400" b="0" i="0" kern="1200">
          <a:solidFill>
            <a:schemeClr val="accent6">
              <a:lumMod val="75000"/>
            </a:schemeClr>
          </a:solidFill>
          <a:latin typeface="+mn-lt"/>
          <a:ea typeface="+mn-ea"/>
          <a:cs typeface="Trade Gothic LT Std"/>
        </a:defRPr>
      </a:lvl3pPr>
      <a:lvl4pPr marL="1600160" indent="-228594" algn="l" defTabSz="457189" rtl="0" eaLnBrk="1" latinLnBrk="0" hangingPunct="1">
        <a:spcBef>
          <a:spcPts val="500"/>
        </a:spcBef>
        <a:buClr>
          <a:schemeClr val="accent1"/>
        </a:buClr>
        <a:buSzPct val="90000"/>
        <a:buFont typeface="Arial"/>
        <a:buChar char="–"/>
        <a:defRPr sz="2000" b="0" i="0" kern="1200">
          <a:solidFill>
            <a:schemeClr val="accent6">
              <a:lumMod val="75000"/>
            </a:schemeClr>
          </a:solidFill>
          <a:latin typeface="+mn-lt"/>
          <a:ea typeface="+mn-ea"/>
          <a:cs typeface="Trade Gothic LT Std"/>
        </a:defRPr>
      </a:lvl4pPr>
      <a:lvl5pPr marL="2057349" indent="-228594" algn="l" defTabSz="457189" rtl="0" eaLnBrk="1" latinLnBrk="0" hangingPunct="1">
        <a:spcBef>
          <a:spcPts val="500"/>
        </a:spcBef>
        <a:buClr>
          <a:schemeClr val="accent1"/>
        </a:buClr>
        <a:buSzPct val="90000"/>
        <a:buFont typeface="Arial"/>
        <a:buChar char="»"/>
        <a:defRPr sz="2000" b="0" i="0" kern="1200">
          <a:solidFill>
            <a:schemeClr val="accent6">
              <a:lumMod val="75000"/>
            </a:schemeClr>
          </a:solidFill>
          <a:latin typeface="+mn-lt"/>
          <a:ea typeface="+mn-ea"/>
          <a:cs typeface="Trade Gothic LT Std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?><Relationships xmlns="http://schemas.openxmlformats.org/package/2006/relationships"><Relationship Target="../media/image6.jpeg" Type="http://schemas.openxmlformats.org/officeDocument/2006/relationships/image" Id="rId2"></Relationship><Relationship Target="../slideLayouts/slideLayout1.xml" Type="http://schemas.openxmlformats.org/officeDocument/2006/relationships/slideLayout" Id="rId1"></Relationship></Relationships>
</file>

<file path=ppt/slides/_rels/slide10.xml.rels><?xml version="1.0" encoding="UTF-8" ?><Relationships xmlns="http://schemas.openxmlformats.org/package/2006/relationships"><Relationship Target="../slideLayouts/slideLayout7.xml" Type="http://schemas.openxmlformats.org/officeDocument/2006/relationships/slideLayout" Id="rId1"></Relationship></Relationships>
</file>

<file path=ppt/slides/_rels/slide11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12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13.xml.rels><?xml version="1.0" encoding="UTF-8" ?><Relationships xmlns="http://schemas.openxmlformats.org/package/2006/relationships"><Relationship Target="../media/image10.png" Type="http://schemas.openxmlformats.org/officeDocument/2006/relationships/image" Id="rId2"></Relationship><Relationship Target="../slideLayouts/slideLayout7.xml" Type="http://schemas.openxmlformats.org/officeDocument/2006/relationships/slideLayout" Id="rId1"></Relationship></Relationships>
</file>

<file path=ppt/slides/_rels/slide14.xml.rels><?xml version="1.0" encoding="UTF-8" ?><Relationships xmlns="http://schemas.openxmlformats.org/package/2006/relationships"><Relationship Target="../media/image11.jpg" Type="http://schemas.openxmlformats.org/officeDocument/2006/relationships/image" Id="rId2"></Relationship><Relationship Target="../slideLayouts/slideLayout7.xml" Type="http://schemas.openxmlformats.org/officeDocument/2006/relationships/slideLayout" Id="rId1"></Relationship></Relationships>
</file>

<file path=ppt/slides/_rels/slide15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16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17.xml.rels><?xml version="1.0" encoding="UTF-8" ?><Relationships xmlns="http://schemas.openxmlformats.org/package/2006/relationships"><Relationship Target="../slideLayouts/slideLayout7.xml" Type="http://schemas.openxmlformats.org/officeDocument/2006/relationships/slideLayout" Id="rId1"></Relationship></Relationships>
</file>

<file path=ppt/slides/_rels/slide18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19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20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21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22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23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24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25.xml.rels><?xml version="1.0" encoding="UTF-8" ?><Relationships xmlns="http://schemas.openxmlformats.org/package/2006/relationships"><Relationship Target="../media/image12.png" Type="http://schemas.openxmlformats.org/officeDocument/2006/relationships/image" Id="rId2"></Relationship><Relationship Target="../slideLayouts/slideLayout14.xml" Type="http://schemas.openxmlformats.org/officeDocument/2006/relationships/slideLayout" Id="rId1"></Relationship></Relationships>
</file>

<file path=ppt/slides/_rels/slide26.xml.rels><?xml version="1.0" encoding="UTF-8" ?><Relationships xmlns="http://schemas.openxmlformats.org/package/2006/relationships"><Relationship Target="../media/image13.jpg" Type="http://schemas.openxmlformats.org/officeDocument/2006/relationships/image" Id="rId2"></Relationship><Relationship Target="../slideLayouts/slideLayout18.xml" Type="http://schemas.openxmlformats.org/officeDocument/2006/relationships/slideLayout" Id="rId1"></Relationship></Relationships>
</file>

<file path=ppt/slides/_rels/slide30.xml.rels><?xml version="1.0" encoding="UTF-8" ?><Relationships xmlns="http://schemas.openxmlformats.org/package/2006/relationships"><Relationship Target="../media/image16.png" Type="http://schemas.openxmlformats.org/officeDocument/2006/relationships/image" Id="rId2"></Relationship><Relationship Target="../slideLayouts/slideLayout18.xml" Type="http://schemas.openxmlformats.org/officeDocument/2006/relationships/slideLayout" Id="rId1"></Relationship></Relationships>
</file>

<file path=ppt/slides/_rels/slide31.xml.rels><?xml version="1.0" encoding="UTF-8" ?><Relationships xmlns="http://schemas.openxmlformats.org/package/2006/relationships"><Relationship Target="../slideLayouts/slideLayout18.xml" Type="http://schemas.openxmlformats.org/officeDocument/2006/relationships/slideLayout" Id="rId1"></Relationship></Relationships>
</file>

<file path=ppt/slides/_rels/slide32.xml.rels><?xml version="1.0" encoding="UTF-8" ?><Relationships xmlns="http://schemas.openxmlformats.org/package/2006/relationships"><Relationship Target="../media/image17.png" Type="http://schemas.openxmlformats.org/officeDocument/2006/relationships/image" Id="rId2"></Relationship><Relationship Target="../slideLayouts/slideLayout18.xml" Type="http://schemas.openxmlformats.org/officeDocument/2006/relationships/slideLayout" Id="rId1"></Relationship></Relationships>
</file>

<file path=ppt/slides/_rels/slide33.xml.rels><?xml version="1.0" encoding="UTF-8" ?><Relationships xmlns="http://schemas.openxmlformats.org/package/2006/relationships"><Relationship Target="../media/image18.png" Type="http://schemas.openxmlformats.org/officeDocument/2006/relationships/image" Id="rId2"></Relationship><Relationship Target="../slideLayouts/slideLayout18.xml" Type="http://schemas.openxmlformats.org/officeDocument/2006/relationships/slideLayout" Id="rId1"></Relationship></Relationships>
</file>

<file path=ppt/slides/_rels/slide34.xml.rels><?xml version="1.0" encoding="UTF-8" ?><Relationships xmlns="http://schemas.openxmlformats.org/package/2006/relationships"><Relationship Target="../media/image19.png" Type="http://schemas.openxmlformats.org/officeDocument/2006/relationships/image" Id="rId2"></Relationship><Relationship Target="../slideLayouts/slideLayout18.xml" Type="http://schemas.openxmlformats.org/officeDocument/2006/relationships/slideLayout" Id="rId1"></Relationship></Relationships>
</file>

<file path=ppt/slides/_rels/slide35.xml.rels><?xml version="1.0" encoding="UTF-8" ?><Relationships xmlns="http://schemas.openxmlformats.org/package/2006/relationships"><Relationship Target="../media/image20.png" Type="http://schemas.openxmlformats.org/officeDocument/2006/relationships/image" Id="rId2"></Relationship><Relationship Target="../slideLayouts/slideLayout18.xml" Type="http://schemas.openxmlformats.org/officeDocument/2006/relationships/slideLayout" Id="rId1"></Relationship></Relationships>
</file>

<file path=ppt/slides/_rels/slide36.xml.rels><?xml version="1.0" encoding="UTF-8" ?><Relationships xmlns="http://schemas.openxmlformats.org/package/2006/relationships"><Relationship Target="../media/image21.png" Type="http://schemas.openxmlformats.org/officeDocument/2006/relationships/image" Id="rId2"></Relationship><Relationship Target="../slideLayouts/slideLayout18.xml" Type="http://schemas.openxmlformats.org/officeDocument/2006/relationships/slideLayout" Id="rId1"></Relationship></Relationships>
</file>

<file path=ppt/slides/_rels/slide37.xml.rels><?xml version="1.0" encoding="UTF-8" ?><Relationships xmlns="http://schemas.openxmlformats.org/package/2006/relationships"><Relationship Target="../media/image22.png" Type="http://schemas.openxmlformats.org/officeDocument/2006/relationships/image" Id="rId2"></Relationship><Relationship Target="../slideLayouts/slideLayout18.xml" Type="http://schemas.openxmlformats.org/officeDocument/2006/relationships/slideLayout" Id="rId1"></Relationship></Relationships>
</file>

<file path=ppt/slides/_rels/slide38.xml.rels><?xml version="1.0" encoding="UTF-8" ?><Relationships xmlns="http://schemas.openxmlformats.org/package/2006/relationships"><Relationship Target="../media/image23.png" Type="http://schemas.openxmlformats.org/officeDocument/2006/relationships/image" Id="rId2"></Relationship><Relationship Target="../slideLayouts/slideLayout18.xml" Type="http://schemas.openxmlformats.org/officeDocument/2006/relationships/slideLayout" Id="rId1"></Relationship></Relationships>
</file>

<file path=ppt/slides/_rels/slide39.xml.rels><?xml version="1.0" encoding="UTF-8" ?><Relationships xmlns="http://schemas.openxmlformats.org/package/2006/relationships"><Relationship Target="../media/image24.png" Type="http://schemas.openxmlformats.org/officeDocument/2006/relationships/image" Id="rId2"></Relationship><Relationship Target="../slideLayouts/slideLayout18.xml" Type="http://schemas.openxmlformats.org/officeDocument/2006/relationships/slideLayout" Id="rId1"></Relationship></Relationships>
</file>

<file path=ppt/slides/_rels/slide40.xml.rels><?xml version="1.0" encoding="UTF-8" ?><Relationships xmlns="http://schemas.openxmlformats.org/package/2006/relationships"><Relationship Target="../media/image25.png" Type="http://schemas.openxmlformats.org/officeDocument/2006/relationships/image" Id="rId2"></Relationship><Relationship Target="../slideLayouts/slideLayout18.xml" Type="http://schemas.openxmlformats.org/officeDocument/2006/relationships/slideLayout" Id="rId1"></Relationship></Relationships>
</file>

<file path=ppt/slides/_rels/slide42.xml.rels><?xml version="1.0" encoding="UTF-8" ?><Relationships xmlns="http://schemas.openxmlformats.org/package/2006/relationships"><Relationship Target="../slideLayouts/slideLayout19.xml" Type="http://schemas.openxmlformats.org/officeDocument/2006/relationships/slideLayout" Id="rId1"></Relationship></Relationships>
</file>

<file path=ppt/slides/_rels/slide43.xml.rels><?xml version="1.0" encoding="UTF-8" ?><Relationships xmlns="http://schemas.openxmlformats.org/package/2006/relationships"><Relationship Target="../slideLayouts/slideLayout15.xml" Type="http://schemas.openxmlformats.org/officeDocument/2006/relationships/slideLayout" Id="rId1"></Relationship></Relationships>
</file>

<file path=ppt/slides/_rels/slide44.xml.rels><?xml version="1.0" encoding="UTF-8" ?><Relationships xmlns="http://schemas.openxmlformats.org/package/2006/relationships"><Relationship Target="../media/image26.png" Type="http://schemas.openxmlformats.org/officeDocument/2006/relationships/image" Id="rId2"></Relationship><Relationship Target="../slideLayouts/slideLayout13.xml" Type="http://schemas.openxmlformats.org/officeDocument/2006/relationships/slideLayout" Id="rId1"></Relationship></Relationships>
</file>

<file path=ppt/slides/_rels/slide45.xml.rels><?xml version="1.0" encoding="UTF-8" ?><Relationships xmlns="http://schemas.openxmlformats.org/package/2006/relationships"><Relationship Target="../media/image27.png" Type="http://schemas.openxmlformats.org/officeDocument/2006/relationships/image" Id="rId2"></Relationship><Relationship Target="../slideLayouts/slideLayout13.xml" Type="http://schemas.openxmlformats.org/officeDocument/2006/relationships/slideLayout" Id="rId1"></Relationship></Relationships>
</file>

<file path=ppt/slides/_rels/slide46.xml.rels><?xml version="1.0" encoding="UTF-8" ?><Relationships xmlns="http://schemas.openxmlformats.org/package/2006/relationships"><Relationship Target="../media/image28.png" Type="http://schemas.openxmlformats.org/officeDocument/2006/relationships/image" Id="rId2"></Relationship><Relationship Target="../slideLayouts/slideLayout13.xml" Type="http://schemas.openxmlformats.org/officeDocument/2006/relationships/slideLayout" Id="rId1"></Relationship></Relationships>
</file>

<file path=ppt/slides/_rels/slide47.xml.rels><?xml version="1.0" encoding="UTF-8" ?><Relationships xmlns="http://schemas.openxmlformats.org/package/2006/relationships"><Relationship Target="../media/image30.png" Type="http://schemas.openxmlformats.org/officeDocument/2006/relationships/image" Id="rId3"></Relationship><Relationship Target="../media/image29.png" Type="http://schemas.openxmlformats.org/officeDocument/2006/relationships/image" Id="rId2"></Relationship><Relationship Target="../slideLayouts/slideLayout18.xml" Type="http://schemas.openxmlformats.org/officeDocument/2006/relationships/slideLayout" Id="rId1"></Relationship></Relationships>
</file>

<file path=ppt/slides/_rels/slide48.xml.rels><?xml version="1.0" encoding="UTF-8" ?><Relationships xmlns="http://schemas.openxmlformats.org/package/2006/relationships"><Relationship Target="../media/image32.png" Type="http://schemas.openxmlformats.org/officeDocument/2006/relationships/image" Id="rId3"></Relationship><Relationship Target="../media/image31.png" Type="http://schemas.openxmlformats.org/officeDocument/2006/relationships/image" Id="rId2"></Relationship><Relationship Target="../slideLayouts/slideLayout18.xml" Type="http://schemas.openxmlformats.org/officeDocument/2006/relationships/slideLayout" Id="rId1"></Relationship></Relationships>
</file>

<file path=ppt/slides/_rels/slide49.xml.rels><?xml version="1.0" encoding="UTF-8" ?><Relationships xmlns="http://schemas.openxmlformats.org/package/2006/relationships"><Relationship Target="../media/image34.png" Type="http://schemas.openxmlformats.org/officeDocument/2006/relationships/image" Id="rId3"></Relationship><Relationship Target="../media/image33.png" Type="http://schemas.openxmlformats.org/officeDocument/2006/relationships/image" Id="rId2"></Relationship><Relationship Target="../slideLayouts/slideLayout18.xml" Type="http://schemas.openxmlformats.org/officeDocument/2006/relationships/slideLayout" Id="rId1"></Relationship></Relationships>
</file>

<file path=ppt/slides/_rels/slide5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50.xml.rels><?xml version="1.0" encoding="UTF-8" ?><Relationships xmlns="http://schemas.openxmlformats.org/package/2006/relationships"><Relationship Target="../media/image36.png" Type="http://schemas.openxmlformats.org/officeDocument/2006/relationships/image" Id="rId3"></Relationship><Relationship Target="../media/image35.png" Type="http://schemas.openxmlformats.org/officeDocument/2006/relationships/image" Id="rId2"></Relationship><Relationship Target="../slideLayouts/slideLayout18.xml" Type="http://schemas.openxmlformats.org/officeDocument/2006/relationships/slideLayout" Id="rId1"></Relationship><Relationship Target="../media/image37.png" Type="http://schemas.openxmlformats.org/officeDocument/2006/relationships/image" Id="rId4"></Relationship></Relationships>
</file>

<file path=ppt/slides/_rels/slide51.xml.rels><?xml version="1.0" encoding="UTF-8" ?><Relationships xmlns="http://schemas.openxmlformats.org/package/2006/relationships"><Relationship Target="../media/image39.png" Type="http://schemas.openxmlformats.org/officeDocument/2006/relationships/image" Id="rId3"></Relationship><Relationship Target="../media/image38.png" Type="http://schemas.openxmlformats.org/officeDocument/2006/relationships/image" Id="rId2"></Relationship><Relationship Target="../slideLayouts/slideLayout18.xml" Type="http://schemas.openxmlformats.org/officeDocument/2006/relationships/slideLayout" Id="rId1"></Relationship><Relationship Target="../media/image41.png" Type="http://schemas.openxmlformats.org/officeDocument/2006/relationships/image" Id="rId5"></Relationship><Relationship Target="../media/image40.png" Type="http://schemas.openxmlformats.org/officeDocument/2006/relationships/image" Id="rId4"></Relationship></Relationships>
</file>

<file path=ppt/slides/_rels/slide53.xml.rels><?xml version="1.0" encoding="UTF-8" ?><Relationships xmlns="http://schemas.openxmlformats.org/package/2006/relationships"><Relationship Target="../slideLayouts/slideLayout23.xml" Type="http://schemas.openxmlformats.org/officeDocument/2006/relationships/slideLayout" Id="rId1"></Relationship></Relationships>
</file>

<file path=ppt/slides/_rels/slide54.xml.rels><?xml version="1.0" encoding="UTF-8" ?><Relationships xmlns="http://schemas.openxmlformats.org/package/2006/relationships"><Relationship Target="../slideLayouts/slideLayout23.xml" Type="http://schemas.openxmlformats.org/officeDocument/2006/relationships/slideLayout" Id="rId1"></Relationship></Relationships>
</file>

<file path=ppt/slides/_rels/slide55.xml.rels><?xml version="1.0" encoding="UTF-8" ?><Relationships xmlns="http://schemas.openxmlformats.org/package/2006/relationships"><Relationship Target="../slideLayouts/slideLayout23.xml" Type="http://schemas.openxmlformats.org/officeDocument/2006/relationships/slideLayout" Id="rId1"></Relationship></Relationships>
</file>

<file path=ppt/slides/_rels/slide56.xml.rels><?xml version="1.0" encoding="UTF-8" ?><Relationships xmlns="http://schemas.openxmlformats.org/package/2006/relationships"><Relationship Target="../slideLayouts/slideLayout23.xml" Type="http://schemas.openxmlformats.org/officeDocument/2006/relationships/slideLayout" Id="rId1"></Relationship></Relationships>
</file>

<file path=ppt/slides/_rels/slide57.xml.rels><?xml version="1.0" encoding="UTF-8" ?><Relationships xmlns="http://schemas.openxmlformats.org/package/2006/relationships"><Relationship TargetMode="External" Target="mailto:Industryrelations@nada.org" Type="http://schemas.openxmlformats.org/officeDocument/2006/relationships/hyperlink" Id="rId3"></Relationship><Relationship Target="../media/image8.png" Type="http://schemas.openxmlformats.org/officeDocument/2006/relationships/image" Id="rId7"></Relationship><Relationship TargetMode="External" Target="mailto:randall.oyler@quarles.com" Type="http://schemas.openxmlformats.org/officeDocument/2006/relationships/hyperlink" Id="rId2"></Relationship><Relationship Target="../slideLayouts/slideLayout3.xml" Type="http://schemas.openxmlformats.org/officeDocument/2006/relationships/slideLayout" Id="rId1"></Relationship><Relationship Target="../media/image9.png" Type="http://schemas.openxmlformats.org/officeDocument/2006/relationships/image" Id="rId6"></Relationship><Relationship TargetMode="External" Target="http://www.fontanagroup.com/" Type="http://schemas.openxmlformats.org/officeDocument/2006/relationships/hyperlink" Id="rId5"></Relationship><Relationship Target="../media/image7.jpeg" Type="http://schemas.openxmlformats.org/officeDocument/2006/relationships/image" Id="rId4"></Relationship></Relationships>
</file>

<file path=ppt/slides/_rels/slide6.xml.rels><?xml version="1.0" encoding="UTF-8" ?><Relationships xmlns="http://schemas.openxmlformats.org/package/2006/relationships"><Relationship Target="../slideLayouts/slideLayout3.xml" Type="http://schemas.openxmlformats.org/officeDocument/2006/relationships/slideLayout" Id="rId1"></Relationship></Relationships>
</file>

<file path=ppt/slides/_rels/slide7.xml.rels><?xml version="1.0" encoding="UTF-8" ?><Relationships xmlns="http://schemas.openxmlformats.org/package/2006/relationships"><Relationship Target="../slideLayouts/slideLayout7.xml" Type="http://schemas.openxmlformats.org/officeDocument/2006/relationships/slideLayout" Id="rId1"></Relationship></Relationships>
</file>

<file path=ppt/slides/_rels/slide8.xml.rels><?xml version="1.0" encoding="UTF-8" ?><Relationships xmlns="http://schemas.openxmlformats.org/package/2006/relationships"><Relationship Target="../slideLayouts/slideLayout7.xml" Type="http://schemas.openxmlformats.org/officeDocument/2006/relationships/slideLayout" Id="rId1"></Relationship></Relationships>
</file>

<file path=ppt/slides/_rels/slide9.xml.rels><?xml version="1.0" encoding="UTF-8" ?><Relationships xmlns="http://schemas.openxmlformats.org/package/2006/relationships"><Relationship Target="../slideLayouts/slideLayout7.xml" Type="http://schemas.openxmlformats.org/officeDocument/2006/relationships/slideLayout" Id="rId1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372" y="404664"/>
            <a:ext cx="10712308" cy="1656184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</a:rPr>
              <a:t>Conditional Incentive Programs </a:t>
            </a:r>
            <a:br>
              <a:rPr lang="en-US" sz="5400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49C5EC6-7A9F-4068-B86B-E76CF6A37FFE}"/>
              </a:ext>
            </a:extLst>
          </p:cNvPr>
          <p:cNvSpPr txBox="1"/>
          <p:nvPr/>
        </p:nvSpPr>
        <p:spPr>
          <a:xfrm>
            <a:off x="983432" y="4505919"/>
            <a:ext cx="3415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Joseph Roesner	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The Fontana Group, Inc.				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A35E2CB-6D26-4467-9C37-53A7FDF73295}"/>
              </a:ext>
            </a:extLst>
          </p:cNvPr>
          <p:cNvSpPr txBox="1"/>
          <p:nvPr/>
        </p:nvSpPr>
        <p:spPr>
          <a:xfrm>
            <a:off x="8083286" y="4505919"/>
            <a:ext cx="3132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Randall Oyler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Quarles and Brady LLP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7DFB79-D165-4603-9ED7-122811A78405}"/>
              </a:ext>
            </a:extLst>
          </p:cNvPr>
          <p:cNvSpPr txBox="1"/>
          <p:nvPr/>
        </p:nvSpPr>
        <p:spPr>
          <a:xfrm>
            <a:off x="4851719" y="4505919"/>
            <a:ext cx="2488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Todd Milbury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NADA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654DB09-ACEE-4CBE-A977-6145789B621F}"/>
              </a:ext>
            </a:extLst>
          </p:cNvPr>
          <p:cNvSpPr/>
          <p:nvPr/>
        </p:nvSpPr>
        <p:spPr>
          <a:xfrm>
            <a:off x="4105450" y="1952836"/>
            <a:ext cx="63243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National Association of </a:t>
            </a:r>
          </a:p>
          <a:p>
            <a:pPr algn="ctr"/>
            <a:r>
              <a:rPr lang="en-US" sz="2400" dirty="0"/>
              <a:t>Motor Vehicle Boards &amp; Commissions</a:t>
            </a:r>
          </a:p>
          <a:p>
            <a:pPr algn="ctr"/>
            <a:r>
              <a:rPr lang="en-US" sz="2400" dirty="0"/>
              <a:t>2018 Fall Workshop</a:t>
            </a:r>
            <a:endParaRPr lang="en-US" sz="2400" b="1" i="1" dirty="0"/>
          </a:p>
          <a:p>
            <a:pPr algn="ctr"/>
            <a:endParaRPr lang="en-US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476AC95E-FCA0-4290-90BE-40BD0CBAA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86" y="2060848"/>
            <a:ext cx="2034102" cy="115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C1FFB3B-38DD-4496-9964-836BBC38339F}"/>
              </a:ext>
            </a:extLst>
          </p:cNvPr>
          <p:cNvSpPr txBox="1"/>
          <p:nvPr/>
        </p:nvSpPr>
        <p:spPr>
          <a:xfrm>
            <a:off x="4619836" y="591327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September 21,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Incentive Programs | NAMVBC 2018 Fall Workshop | September 19-22,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48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328" y="33090"/>
            <a:ext cx="12241360" cy="6312233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  <a:buClr>
                <a:srgbClr val="E48312"/>
              </a:buClr>
            </a:pPr>
            <a:r>
              <a:rPr lang="en-US" sz="4000" b="1" cap="small" dirty="0">
                <a:solidFill>
                  <a:srgbClr val="BD582C">
                    <a:lumMod val="75000"/>
                  </a:srgbClr>
                </a:solidFill>
              </a:rPr>
              <a:t>What Are the "Conditions"?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Standards vary from manufacturer to 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manufacturer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Some standards may be "qualifying" or "paying" 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  Qualifying:  Must achieve in order to be eligible for payment on "paying" standards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 Paying:  Achievement results in bonus payment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sz="2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Incentive Programs | NAMVBC 2018 Fall Workshop | September 19-22,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2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4778D2-3C9C-438F-A324-8527C47D7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428" y="404664"/>
            <a:ext cx="10058400" cy="101816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New Vehicle Sales Volume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33EF03-9E53-4056-A297-410C1FAFE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b="1" dirty="0"/>
              <a:t>Sales vs. Objectives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b="1" dirty="0"/>
              <a:t>Objectives may be based on: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b="1" dirty="0"/>
              <a:t>Benchmark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b="1" dirty="0"/>
              <a:t>Prior Period Sales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b="1" dirty="0"/>
              <a:t>Hybrid of above</a:t>
            </a:r>
          </a:p>
          <a:p>
            <a:pPr mar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b="1" dirty="0"/>
              <a:t>Payment may be tiered (stair-step)</a:t>
            </a:r>
            <a:endParaRPr lang="en-US" sz="28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Incentive Programs | NAMVBC 2018 Fall Workshop | September 19-22,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70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4778D2-3C9C-438F-A324-8527C47D7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1816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Brand Standards Examples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33EF03-9E53-4056-A297-410C1FAFE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b="1" dirty="0"/>
              <a:t>These can be independently assessed or on an all or nothing basis.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b="1" dirty="0"/>
              <a:t>Facility Compliance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b="1" dirty="0"/>
              <a:t>People (Position and/or number)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b="1" dirty="0"/>
              <a:t>Training (this is commonly independent)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b="1" dirty="0"/>
              <a:t>Brand Development (BDC, Dress Code, etc.)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b="1" dirty="0"/>
              <a:t>Web-site (factory site)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b="1" dirty="0"/>
              <a:t>Customer (service loaners, roadside assistance)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8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Incentive Programs | NAMVBC 2018 Fall Workshop | September 19-22,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32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002BF46-91DE-4A34-ADDE-C39D4D3F0ED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4644"/>
            <a:ext cx="10058400" cy="60833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Incentive Programs | NAMVBC 2018 Fall Workshop | September 19-22,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31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1D4285C-E8D0-4ED4-B86B-EAD06F29C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47" y="267849"/>
            <a:ext cx="9841093" cy="590465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Incentive Programs | NAMVBC 2018 Fall Workshop | September 19-22,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4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2617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Brand Standards Program Example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7991"/>
              </p:ext>
            </p:extLst>
          </p:nvPr>
        </p:nvGraphicFramePr>
        <p:xfrm>
          <a:off x="1706880" y="1952836"/>
          <a:ext cx="88392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802">
                  <a:extLst>
                    <a:ext uri="{9D8B030D-6E8A-4147-A177-3AD203B41FA5}">
                      <a16:colId xmlns="" xmlns:a16="http://schemas.microsoft.com/office/drawing/2014/main" val="589010080"/>
                    </a:ext>
                  </a:extLst>
                </a:gridCol>
                <a:gridCol w="2229016">
                  <a:extLst>
                    <a:ext uri="{9D8B030D-6E8A-4147-A177-3AD203B41FA5}">
                      <a16:colId xmlns="" xmlns:a16="http://schemas.microsoft.com/office/drawing/2014/main" val="3485352320"/>
                    </a:ext>
                  </a:extLst>
                </a:gridCol>
                <a:gridCol w="2075290">
                  <a:extLst>
                    <a:ext uri="{9D8B030D-6E8A-4147-A177-3AD203B41FA5}">
                      <a16:colId xmlns="" xmlns:a16="http://schemas.microsoft.com/office/drawing/2014/main" val="2726171459"/>
                    </a:ext>
                  </a:extLst>
                </a:gridCol>
                <a:gridCol w="3305092">
                  <a:extLst>
                    <a:ext uri="{9D8B030D-6E8A-4147-A177-3AD203B41FA5}">
                      <a16:colId xmlns="" xmlns:a16="http://schemas.microsoft.com/office/drawing/2014/main" val="130302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91214" marR="912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Planning</a:t>
                      </a:r>
                    </a:p>
                    <a:p>
                      <a:pPr algn="ctr"/>
                      <a:r>
                        <a:rPr lang="en-US" sz="3200" dirty="0"/>
                        <a:t>Volume</a:t>
                      </a:r>
                    </a:p>
                  </a:txBody>
                  <a:tcPr marL="91214" marR="912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Incentive</a:t>
                      </a:r>
                    </a:p>
                  </a:txBody>
                  <a:tcPr marL="91214" marR="912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Paid on Sale of $50,000 vehicle</a:t>
                      </a:r>
                    </a:p>
                  </a:txBody>
                  <a:tcPr marL="91214" marR="91214"/>
                </a:tc>
                <a:extLst>
                  <a:ext uri="{0D108BD9-81ED-4DB2-BD59-A6C34878D82A}">
                    <a16:rowId xmlns="" xmlns:a16="http://schemas.microsoft.com/office/drawing/2014/main" val="1470152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Tier 5</a:t>
                      </a:r>
                    </a:p>
                  </a:txBody>
                  <a:tcPr marL="91214" marR="912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None</a:t>
                      </a:r>
                    </a:p>
                  </a:txBody>
                  <a:tcPr marL="91214" marR="912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/>
                        <a:t>1.0%</a:t>
                      </a:r>
                      <a:endParaRPr lang="en-US" sz="3200" dirty="0"/>
                    </a:p>
                  </a:txBody>
                  <a:tcPr marL="91214" marR="912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$500</a:t>
                      </a:r>
                    </a:p>
                  </a:txBody>
                  <a:tcPr marL="91214" marR="91214"/>
                </a:tc>
                <a:extLst>
                  <a:ext uri="{0D108BD9-81ED-4DB2-BD59-A6C34878D82A}">
                    <a16:rowId xmlns="" xmlns:a16="http://schemas.microsoft.com/office/drawing/2014/main" val="2643905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Tier 4</a:t>
                      </a:r>
                    </a:p>
                  </a:txBody>
                  <a:tcPr marL="91214" marR="912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&lt;100</a:t>
                      </a:r>
                    </a:p>
                  </a:txBody>
                  <a:tcPr marL="91214" marR="912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0.2</a:t>
                      </a:r>
                      <a:r>
                        <a:rPr lang="en-US" sz="3200" dirty="0"/>
                        <a:t>%</a:t>
                      </a:r>
                    </a:p>
                  </a:txBody>
                  <a:tcPr marL="91214" marR="912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$100</a:t>
                      </a:r>
                    </a:p>
                  </a:txBody>
                  <a:tcPr marL="91214" marR="91214"/>
                </a:tc>
                <a:extLst>
                  <a:ext uri="{0D108BD9-81ED-4DB2-BD59-A6C34878D82A}">
                    <a16:rowId xmlns="" xmlns:a16="http://schemas.microsoft.com/office/drawing/2014/main" val="694872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Tier 3</a:t>
                      </a:r>
                    </a:p>
                  </a:txBody>
                  <a:tcPr marL="91214" marR="912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100-399</a:t>
                      </a:r>
                    </a:p>
                  </a:txBody>
                  <a:tcPr marL="91214" marR="912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1.25%</a:t>
                      </a:r>
                    </a:p>
                  </a:txBody>
                  <a:tcPr marL="91214" marR="912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$625</a:t>
                      </a:r>
                    </a:p>
                  </a:txBody>
                  <a:tcPr marL="91214" marR="91214"/>
                </a:tc>
                <a:extLst>
                  <a:ext uri="{0D108BD9-81ED-4DB2-BD59-A6C34878D82A}">
                    <a16:rowId xmlns="" xmlns:a16="http://schemas.microsoft.com/office/drawing/2014/main" val="3818695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Tier 2</a:t>
                      </a:r>
                    </a:p>
                  </a:txBody>
                  <a:tcPr marL="91214" marR="912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400-699</a:t>
                      </a:r>
                    </a:p>
                  </a:txBody>
                  <a:tcPr marL="91214" marR="912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2.0%</a:t>
                      </a:r>
                    </a:p>
                  </a:txBody>
                  <a:tcPr marL="91214" marR="912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$1,000</a:t>
                      </a:r>
                    </a:p>
                  </a:txBody>
                  <a:tcPr marL="91214" marR="91214"/>
                </a:tc>
                <a:extLst>
                  <a:ext uri="{0D108BD9-81ED-4DB2-BD59-A6C34878D82A}">
                    <a16:rowId xmlns="" xmlns:a16="http://schemas.microsoft.com/office/drawing/2014/main" val="4250120138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3200" dirty="0"/>
                        <a:t>Tier 1</a:t>
                      </a:r>
                    </a:p>
                  </a:txBody>
                  <a:tcPr marL="91214" marR="912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&gt;700</a:t>
                      </a:r>
                    </a:p>
                  </a:txBody>
                  <a:tcPr marL="91214" marR="912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3.0%</a:t>
                      </a:r>
                    </a:p>
                  </a:txBody>
                  <a:tcPr marL="91214" marR="912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$1,500</a:t>
                      </a:r>
                    </a:p>
                  </a:txBody>
                  <a:tcPr marL="91214" marR="91214"/>
                </a:tc>
                <a:extLst>
                  <a:ext uri="{0D108BD9-81ED-4DB2-BD59-A6C34878D82A}">
                    <a16:rowId xmlns="" xmlns:a16="http://schemas.microsoft.com/office/drawing/2014/main" val="2844940721"/>
                  </a:ext>
                </a:extLst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Incentive Programs | NAMVBC 2018 Fall Workshop | September 19-22,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47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60698A-12BA-41C7-98D3-908E8E0EB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6217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Customer Satisfaction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8E08711-0C25-4AF8-AFD1-F423D4DD5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Sales Satisfaction Survey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Service Satisfaction Survey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Can be independently assessed or combined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Typically “Average Based” and “Top-Box”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Can be tiered</a:t>
            </a:r>
          </a:p>
          <a:p>
            <a:pPr>
              <a:lnSpc>
                <a:spcPct val="150000"/>
              </a:lnSpc>
            </a:pPr>
            <a:endParaRPr lang="en-US" sz="28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Incentive Programs | NAMVBC 2018 Fall Workshop | September 19-22,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45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6EEBC4-65AE-49D1-8093-99474220AA2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3392" y="1376772"/>
            <a:ext cx="11125236" cy="4572507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2800" dirty="0"/>
              <a:t> 10………………………………………………………………………………………………….…………1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Completely Satisfied						   Not at all Satisfied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10………………………………………………………………………………………………….….………1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Truly Exceptional						       	           Unacceptable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 </a:t>
            </a:r>
            <a:r>
              <a:rPr lang="en-US" sz="2800" dirty="0"/>
              <a:t>5……………………………………………………………………………..………………………….……1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Extremely Likely to Recommend		          Extremely Unlikely to Recommend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5……………………………………………………………………………..………………………….……1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Definitely Would			 			         Definitely Would Not</a:t>
            </a:r>
          </a:p>
          <a:p>
            <a:pPr>
              <a:spcAft>
                <a:spcPts val="0"/>
              </a:spcAft>
            </a:pPr>
            <a:endParaRPr lang="en-US" sz="2600" dirty="0"/>
          </a:p>
          <a:p>
            <a:pPr>
              <a:spcAft>
                <a:spcPts val="0"/>
              </a:spcAft>
            </a:pPr>
            <a:endParaRPr lang="en-US" sz="2600" dirty="0"/>
          </a:p>
          <a:p>
            <a:pPr>
              <a:spcAft>
                <a:spcPts val="0"/>
              </a:spcAft>
            </a:pPr>
            <a:endParaRPr lang="en-US" sz="260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9E44C5-7D19-4B54-ACD9-7F4CA8130B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207046"/>
            <a:ext cx="10058400" cy="70167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Top Box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Incentive Programs | NAMVBC 2018 Fall Workshop | September 19-22,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FEFAF3-FDCD-4735-A453-DD0D8847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6217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Off-Lease Purchase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729D74-FC37-4070-92A5-BCECBD565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Paid on New vehicle sales</a:t>
            </a:r>
          </a:p>
          <a:p>
            <a:pPr lvl="1">
              <a:lnSpc>
                <a:spcPct val="150000"/>
              </a:lnSpc>
            </a:pPr>
            <a:r>
              <a:rPr lang="en-US" sz="2800" b="1" dirty="0"/>
              <a:t>Objectives based on purchase of off lease vehicles:</a:t>
            </a:r>
          </a:p>
          <a:p>
            <a:pPr lvl="1">
              <a:lnSpc>
                <a:spcPct val="150000"/>
              </a:lnSpc>
            </a:pPr>
            <a:r>
              <a:rPr lang="en-US" sz="2800" b="1" dirty="0"/>
              <a:t>Percentage of lease returns or</a:t>
            </a:r>
          </a:p>
          <a:p>
            <a:pPr lvl="1">
              <a:lnSpc>
                <a:spcPct val="150000"/>
              </a:lnSpc>
            </a:pPr>
            <a:r>
              <a:rPr lang="en-US" sz="2800" b="1" dirty="0"/>
              <a:t>Percentage of prior year new vehicle </a:t>
            </a:r>
            <a:r>
              <a:rPr lang="en-US" sz="2800" b="1" dirty="0" smtClean="0"/>
              <a:t>sales/leases</a:t>
            </a:r>
            <a:endParaRPr lang="en-US" sz="2800" b="1" dirty="0"/>
          </a:p>
          <a:p>
            <a:pPr>
              <a:lnSpc>
                <a:spcPct val="150000"/>
              </a:lnSpc>
            </a:pPr>
            <a:endParaRPr lang="en-US" sz="28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Incentive Programs | NAMVBC 2018 Fall Workshop | September 19-22,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8EB673-BE17-4DAD-9D9A-DD98D65E0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6217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Certified Pre-Owned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9A8BB6-5525-422F-B2F3-685570983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Can be combined with off lease based bonus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Can be tiered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Objectives typically based on new vehicle sales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Cost to dealer to certify vehicle as CPO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Incentive Programs | NAMVBC 2018 Fall Workshop | September 19-22,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1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499CA1-CC4A-46FE-8C88-0F5B4BB7F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90169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571C9D-08B3-4AA3-8149-DE5447AF4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56892"/>
            <a:ext cx="10058400" cy="34122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Funds contributed with participation in a Local Advertising and Marketing Program and/or other Factory marketing program</a:t>
            </a:r>
          </a:p>
          <a:p>
            <a:pPr>
              <a:lnSpc>
                <a:spcPct val="150000"/>
              </a:lnSpc>
            </a:pPr>
            <a:endParaRPr lang="en-US" sz="28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Incentive Programs | NAMVBC 2018 Fall Workshop | September 19-22,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55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A84DE0-42F9-4B4F-B2D7-B7C0839B3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90169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In-Territory Sales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1FEE7B-4B3B-4467-B22A-55AA0C94F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96852"/>
            <a:ext cx="10058400" cy="37722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Certain percentage of retail sales must be within:</a:t>
            </a:r>
          </a:p>
          <a:p>
            <a:pPr lvl="1">
              <a:lnSpc>
                <a:spcPct val="150000"/>
              </a:lnSpc>
            </a:pPr>
            <a:r>
              <a:rPr lang="en-US" sz="2800" b="1" dirty="0"/>
              <a:t>Factory assigned Dealer Area and/or contiguous Dealer Area</a:t>
            </a:r>
          </a:p>
          <a:p>
            <a:pPr lvl="1">
              <a:lnSpc>
                <a:spcPct val="150000"/>
              </a:lnSpc>
            </a:pPr>
            <a:r>
              <a:rPr lang="en-US" sz="2800" b="1" dirty="0"/>
              <a:t>Designated Market Area (“DMA”)</a:t>
            </a:r>
          </a:p>
          <a:p>
            <a:pPr lvl="1">
              <a:lnSpc>
                <a:spcPct val="150000"/>
              </a:lnSpc>
            </a:pPr>
            <a:r>
              <a:rPr lang="en-US" sz="2800" b="1" dirty="0"/>
              <a:t>Within certain mileage from dealership</a:t>
            </a:r>
          </a:p>
          <a:p>
            <a:pPr>
              <a:lnSpc>
                <a:spcPct val="150000"/>
              </a:lnSpc>
            </a:pPr>
            <a:endParaRPr lang="en-US" sz="28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Incentive Programs | NAMVBC 2018 Fall Workshop | September 19-22,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3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481A72-59FD-48E5-A952-6BF8DC07A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6217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Sales Loyalty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DC670A-C293-4CC8-A447-3260B7809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48880"/>
            <a:ext cx="10058400" cy="3520214"/>
          </a:xfrm>
        </p:spPr>
        <p:txBody>
          <a:bodyPr>
            <a:normAutofit/>
          </a:bodyPr>
          <a:lstStyle/>
          <a:p>
            <a:r>
              <a:rPr lang="en-US" sz="2800" b="1" dirty="0"/>
              <a:t>Percentage of Brand owners purchasing another vehicle that 	purchased from particular dealership</a:t>
            </a:r>
          </a:p>
          <a:p>
            <a:endParaRPr lang="en-US" sz="2800" b="1" dirty="0"/>
          </a:p>
          <a:p>
            <a:r>
              <a:rPr lang="en-US" sz="2800" b="1" dirty="0"/>
              <a:t>Targets can be adjusted based on averages grouped by size and 	geographic region</a:t>
            </a:r>
          </a:p>
          <a:p>
            <a:endParaRPr lang="en-US" sz="28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Incentive Programs | NAMVBC 2018 Fall Workshop | September 19-22,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27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B10693-84EA-4E9A-BD0F-94183EACA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356" y="286603"/>
            <a:ext cx="11449272" cy="145075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Service Sales related to Units in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BC0ED8-D908-4ADD-B9F3-5E5D6AB7B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Customer Pay hours or vehicles serviced relative to size of market 	measured by </a:t>
            </a:r>
            <a:r>
              <a:rPr lang="en-US" sz="2800" b="1" dirty="0" smtClean="0"/>
              <a:t>Units in Operation (UIOs)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b="1" dirty="0"/>
              <a:t>Objectives set on averages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Can be adjusted based on number of same brand dealerships 	selling into the market</a:t>
            </a:r>
          </a:p>
          <a:p>
            <a:pPr>
              <a:lnSpc>
                <a:spcPct val="150000"/>
              </a:lnSpc>
            </a:pPr>
            <a:endParaRPr lang="en-US" sz="28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Incentive Programs | NAMVBC 2018 Fall Workshop | September 19-22,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33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D6D861-9E5D-4609-ACA6-2AA12C55B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8215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Elite or VIP bonus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B0FD223-2303-442C-AAD7-F569413BF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48880"/>
            <a:ext cx="10058400" cy="352021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Dealerships eligible for and achieving all bonuses are paid all or some portion of unearned funds that otherwise would have been paid to dealerships that did not achieve performance requirements.</a:t>
            </a:r>
          </a:p>
          <a:p>
            <a:pPr algn="ctr">
              <a:lnSpc>
                <a:spcPct val="150000"/>
              </a:lnSpc>
            </a:pPr>
            <a:endParaRPr lang="en-US" sz="28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Incentive Programs | NAMVBC 2018 Fall Workshop | September 19-22,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29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555380" y="2062755"/>
            <a:ext cx="7772400" cy="1183431"/>
          </a:xfrm>
        </p:spPr>
        <p:txBody>
          <a:bodyPr vert="horz" lIns="243840" tIns="45720" rIns="91440" bIns="45720" rtlCol="0" anchor="ctr">
            <a:normAutofit/>
          </a:bodyPr>
          <a:lstStyle/>
          <a:p>
            <a:pPr algn="l"/>
            <a:r>
              <a:rPr lang="en-US" sz="4267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Stair-Step Incentive Dealer Survey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276" y="2063255"/>
            <a:ext cx="1710105" cy="118293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DA9E8E2-6B1D-7F4E-8142-E531FE44218F}"/>
              </a:ext>
            </a:extLst>
          </p:cNvPr>
          <p:cNvCxnSpPr/>
          <p:nvPr/>
        </p:nvCxnSpPr>
        <p:spPr>
          <a:xfrm>
            <a:off x="3558745" y="2062755"/>
            <a:ext cx="0" cy="1186248"/>
          </a:xfrm>
          <a:prstGeom prst="line">
            <a:avLst/>
          </a:prstGeom>
          <a:ln w="952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92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1"/>
                </a:solidFill>
                <a:latin typeface="+mn-lt"/>
              </a:rPr>
              <a:t>Late 2015: Summary of Findings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41267" y="1456897"/>
            <a:ext cx="8455316" cy="4784089"/>
          </a:xfrm>
        </p:spPr>
        <p:txBody>
          <a:bodyPr vert="horz" lIns="487680" tIns="45720" rIns="91440" bIns="45720" rtlCol="0">
            <a:noAutofit/>
          </a:bodyPr>
          <a:lstStyle/>
          <a:p>
            <a:r>
              <a:rPr lang="en-US" sz="2667" dirty="0"/>
              <a:t>64% of dealers oppose stair-step payments programs</a:t>
            </a:r>
          </a:p>
          <a:p>
            <a:r>
              <a:rPr lang="en-US" sz="2667" dirty="0"/>
              <a:t>Dealers of all sizes feel that the programs hurt credibility with consumers</a:t>
            </a:r>
          </a:p>
          <a:p>
            <a:r>
              <a:rPr lang="en-US" sz="2667" dirty="0"/>
              <a:t>Recommendations shared with each OEM</a:t>
            </a:r>
          </a:p>
          <a:p>
            <a:pPr lvl="1"/>
            <a:r>
              <a:rPr lang="en-US" sz="2667" dirty="0"/>
              <a:t>Fair and Reasonable</a:t>
            </a:r>
          </a:p>
          <a:p>
            <a:pPr lvl="1"/>
            <a:r>
              <a:rPr lang="en-US" sz="2667" dirty="0"/>
              <a:t>Achievable  (for both large and small dealers)</a:t>
            </a:r>
          </a:p>
          <a:p>
            <a:pPr lvl="1"/>
            <a:r>
              <a:rPr lang="en-US" sz="2667" dirty="0"/>
              <a:t>Consideration given to products included and available inventory</a:t>
            </a:r>
          </a:p>
          <a:p>
            <a:pPr lvl="1"/>
            <a:r>
              <a:rPr lang="en-US" sz="2667" dirty="0"/>
              <a:t>Less complex	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2AC17F1-7421-7C45-A97F-8981D6D82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86"/>
          <a:stretch/>
        </p:blipFill>
        <p:spPr>
          <a:xfrm>
            <a:off x="609601" y="1456896"/>
            <a:ext cx="2299908" cy="495303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00542ECC-879C-804B-B44D-9A50253BE362}"/>
              </a:ext>
            </a:extLst>
          </p:cNvPr>
          <p:cNvCxnSpPr>
            <a:cxnSpLocks/>
          </p:cNvCxnSpPr>
          <p:nvPr/>
        </p:nvCxnSpPr>
        <p:spPr>
          <a:xfrm>
            <a:off x="3229233" y="1456896"/>
            <a:ext cx="0" cy="4830221"/>
          </a:xfrm>
          <a:prstGeom prst="line">
            <a:avLst/>
          </a:prstGeom>
          <a:ln w="9525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56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4B757364-707A-4DC9-A3C3-A639BD4B1E03}"/>
              </a:ext>
            </a:extLst>
          </p:cNvPr>
          <p:cNvSpPr txBox="1">
            <a:spLocks/>
          </p:cNvSpPr>
          <p:nvPr/>
        </p:nvSpPr>
        <p:spPr>
          <a:xfrm>
            <a:off x="1895477" y="136415"/>
            <a:ext cx="8016947" cy="5901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/>
            <a:endParaRPr lang="en-US" sz="4800" b="1" dirty="0">
              <a:solidFill>
                <a:srgbClr val="F9A01B">
                  <a:lumMod val="75000"/>
                </a:srgbClr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9F6C691-8DE7-483C-9FC1-F98339AE03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267"/>
          <a:stretch/>
        </p:blipFill>
        <p:spPr>
          <a:xfrm>
            <a:off x="2647283" y="1467882"/>
            <a:ext cx="9538127" cy="38438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6EEF4664-F219-6A48-BB84-97373711D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267" dirty="0">
                <a:cs typeface="Arial" panose="020B0604020202020204" pitchFamily="34" charset="0"/>
              </a:rPr>
              <a:t>Late 2017: The latest research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0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36B1DE70-4460-4536-8901-D7EE5DD9B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accent1"/>
                </a:solidFill>
              </a:rPr>
              <a:t>Potential Elements of a Conditional Incentive Program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47E4863-E22A-4F30-BF68-B8F3C83A2DE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238971" y="1705232"/>
            <a:ext cx="9648155" cy="4320117"/>
          </a:xfrm>
        </p:spPr>
        <p:txBody>
          <a:bodyPr numCol="2" spcCol="457200">
            <a:normAutofit fontScale="62500" lnSpcReduction="20000"/>
          </a:bodyPr>
          <a:lstStyle/>
          <a:p>
            <a:r>
              <a:rPr lang="en-US" dirty="0"/>
              <a:t>Showroom floor tile</a:t>
            </a:r>
          </a:p>
          <a:p>
            <a:r>
              <a:rPr lang="en-US" dirty="0"/>
              <a:t>Service Advisor Desk</a:t>
            </a:r>
          </a:p>
          <a:p>
            <a:r>
              <a:rPr lang="en-US" dirty="0"/>
              <a:t>Greeting/Reception Desk</a:t>
            </a:r>
          </a:p>
          <a:p>
            <a:r>
              <a:rPr lang="en-US" dirty="0"/>
              <a:t>Business Cards</a:t>
            </a:r>
          </a:p>
          <a:p>
            <a:r>
              <a:rPr lang="en-US" dirty="0"/>
              <a:t>Website(s)</a:t>
            </a:r>
          </a:p>
          <a:p>
            <a:r>
              <a:rPr lang="en-US" dirty="0"/>
              <a:t>Car Spacing in Showroom</a:t>
            </a:r>
          </a:p>
          <a:p>
            <a:r>
              <a:rPr lang="en-US" dirty="0"/>
              <a:t>Lawn/Grass Height</a:t>
            </a:r>
          </a:p>
          <a:p>
            <a:r>
              <a:rPr lang="en-US" dirty="0"/>
              <a:t>Dress Code</a:t>
            </a:r>
          </a:p>
          <a:p>
            <a:r>
              <a:rPr lang="en-US" dirty="0"/>
              <a:t>Mystery Shop Program</a:t>
            </a:r>
          </a:p>
          <a:p>
            <a:r>
              <a:rPr lang="en-US" dirty="0"/>
              <a:t>Reputation Management</a:t>
            </a:r>
          </a:p>
          <a:p>
            <a:r>
              <a:rPr lang="en-US" dirty="0"/>
              <a:t>% Off-Lease Vehicle Purchase</a:t>
            </a:r>
          </a:p>
          <a:p>
            <a:r>
              <a:rPr lang="en-US" dirty="0"/>
              <a:t>License Plate Holders</a:t>
            </a:r>
          </a:p>
          <a:p>
            <a:r>
              <a:rPr lang="en-US" dirty="0"/>
              <a:t>Certified Training (10+ categories!)</a:t>
            </a:r>
          </a:p>
          <a:p>
            <a:r>
              <a:rPr lang="en-US" dirty="0"/>
              <a:t>TVs </a:t>
            </a:r>
          </a:p>
          <a:p>
            <a:r>
              <a:rPr lang="en-US" dirty="0"/>
              <a:t>Captive Advertising</a:t>
            </a:r>
          </a:p>
          <a:p>
            <a:r>
              <a:rPr lang="en-US" dirty="0" err="1"/>
              <a:t>WiFi</a:t>
            </a:r>
            <a:endParaRPr lang="en-US" dirty="0"/>
          </a:p>
          <a:p>
            <a:r>
              <a:rPr lang="en-US" dirty="0"/>
              <a:t>Charging Stations</a:t>
            </a:r>
          </a:p>
          <a:p>
            <a:r>
              <a:rPr lang="en-US" dirty="0"/>
              <a:t>“Clutter” measurements</a:t>
            </a:r>
          </a:p>
          <a:p>
            <a:r>
              <a:rPr lang="en-US" dirty="0"/>
              <a:t>Media Players</a:t>
            </a:r>
          </a:p>
          <a:p>
            <a:r>
              <a:rPr lang="en-US" dirty="0"/>
              <a:t>iPads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51C74649-1266-0041-9209-02CF9391B85E}"/>
              </a:ext>
            </a:extLst>
          </p:cNvPr>
          <p:cNvCxnSpPr>
            <a:cxnSpLocks/>
          </p:cNvCxnSpPr>
          <p:nvPr/>
        </p:nvCxnSpPr>
        <p:spPr>
          <a:xfrm>
            <a:off x="5390841" y="1529390"/>
            <a:ext cx="0" cy="4830221"/>
          </a:xfrm>
          <a:prstGeom prst="line">
            <a:avLst/>
          </a:prstGeom>
          <a:ln w="9525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13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EF6EAC3-79A9-AD42-97E8-0E8AE43FF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FE228A-A6CD-444C-9897-6A8E705C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00" y="498996"/>
            <a:ext cx="10972800" cy="731520"/>
          </a:xfrm>
        </p:spPr>
        <p:txBody>
          <a:bodyPr/>
          <a:lstStyle/>
          <a:p>
            <a:r>
              <a:rPr lang="en-US" dirty="0"/>
              <a:t>Unintended Effects: </a:t>
            </a:r>
            <a:r>
              <a:rPr lang="en-US" dirty="0">
                <a:solidFill>
                  <a:schemeClr val="tx2"/>
                </a:solidFill>
              </a:rPr>
              <a:t>Consumers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91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EF6EAC3-79A9-AD42-97E8-0E8AE43FF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FE228A-A6CD-444C-9897-6A8E705C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00" y="498996"/>
            <a:ext cx="10972800" cy="731520"/>
          </a:xfrm>
        </p:spPr>
        <p:txBody>
          <a:bodyPr/>
          <a:lstStyle/>
          <a:p>
            <a:r>
              <a:rPr lang="en-US" dirty="0"/>
              <a:t>Unintended Effects: </a:t>
            </a:r>
            <a:r>
              <a:rPr lang="en-US" dirty="0">
                <a:solidFill>
                  <a:schemeClr val="tx2"/>
                </a:solidFill>
              </a:rPr>
              <a:t>Consumers</a:t>
            </a:r>
          </a:p>
        </p:txBody>
      </p:sp>
    </p:spTree>
    <p:extLst>
      <p:ext uri="{BB962C8B-B14F-4D97-AF65-F5344CB8AC3E}">
        <p14:creationId xmlns:p14="http://schemas.microsoft.com/office/powerpoint/2010/main" val="282376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EF6EAC3-79A9-AD42-97E8-0E8AE43FF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FE228A-A6CD-444C-9897-6A8E705C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00" y="498996"/>
            <a:ext cx="10972800" cy="731520"/>
          </a:xfrm>
        </p:spPr>
        <p:txBody>
          <a:bodyPr/>
          <a:lstStyle/>
          <a:p>
            <a:r>
              <a:rPr lang="en-US" dirty="0"/>
              <a:t>Unintended Effects: </a:t>
            </a:r>
            <a:r>
              <a:rPr lang="en-US" dirty="0">
                <a:solidFill>
                  <a:schemeClr val="tx2"/>
                </a:solidFill>
              </a:rPr>
              <a:t>Consumers</a:t>
            </a:r>
          </a:p>
        </p:txBody>
      </p:sp>
    </p:spTree>
    <p:extLst>
      <p:ext uri="{BB962C8B-B14F-4D97-AF65-F5344CB8AC3E}">
        <p14:creationId xmlns:p14="http://schemas.microsoft.com/office/powerpoint/2010/main" val="302827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EF6EAC3-79A9-AD42-97E8-0E8AE43FF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FE228A-A6CD-444C-9897-6A8E705C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00" y="498996"/>
            <a:ext cx="10972800" cy="731520"/>
          </a:xfrm>
        </p:spPr>
        <p:txBody>
          <a:bodyPr/>
          <a:lstStyle/>
          <a:p>
            <a:r>
              <a:rPr lang="en-US" dirty="0"/>
              <a:t>Unintended Effects: </a:t>
            </a:r>
            <a:r>
              <a:rPr lang="en-US" dirty="0">
                <a:solidFill>
                  <a:schemeClr val="tx2"/>
                </a:solidFill>
              </a:rPr>
              <a:t>Manufacturers</a:t>
            </a:r>
          </a:p>
        </p:txBody>
      </p:sp>
    </p:spTree>
    <p:extLst>
      <p:ext uri="{BB962C8B-B14F-4D97-AF65-F5344CB8AC3E}">
        <p14:creationId xmlns:p14="http://schemas.microsoft.com/office/powerpoint/2010/main" val="129412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EF6EAC3-79A9-AD42-97E8-0E8AE43FF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FE228A-A6CD-444C-9897-6A8E705C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00" y="498996"/>
            <a:ext cx="10972800" cy="731520"/>
          </a:xfrm>
        </p:spPr>
        <p:txBody>
          <a:bodyPr/>
          <a:lstStyle/>
          <a:p>
            <a:r>
              <a:rPr lang="en-US" dirty="0"/>
              <a:t>Unintended Effects: </a:t>
            </a:r>
            <a:r>
              <a:rPr lang="en-US" dirty="0">
                <a:solidFill>
                  <a:schemeClr val="tx2"/>
                </a:solidFill>
              </a:rPr>
              <a:t>Manufacturers</a:t>
            </a:r>
          </a:p>
        </p:txBody>
      </p:sp>
    </p:spTree>
    <p:extLst>
      <p:ext uri="{BB962C8B-B14F-4D97-AF65-F5344CB8AC3E}">
        <p14:creationId xmlns:p14="http://schemas.microsoft.com/office/powerpoint/2010/main" val="258946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EF6EAC3-79A9-AD42-97E8-0E8AE43FF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FE228A-A6CD-444C-9897-6A8E705C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00" y="498996"/>
            <a:ext cx="10972800" cy="731520"/>
          </a:xfrm>
        </p:spPr>
        <p:txBody>
          <a:bodyPr/>
          <a:lstStyle/>
          <a:p>
            <a:r>
              <a:rPr lang="en-US" dirty="0"/>
              <a:t>Unintended Effects: </a:t>
            </a:r>
            <a:r>
              <a:rPr lang="en-US" dirty="0">
                <a:solidFill>
                  <a:schemeClr val="tx2"/>
                </a:solidFill>
              </a:rPr>
              <a:t>Manufacturers</a:t>
            </a:r>
          </a:p>
        </p:txBody>
      </p:sp>
    </p:spTree>
    <p:extLst>
      <p:ext uri="{BB962C8B-B14F-4D97-AF65-F5344CB8AC3E}">
        <p14:creationId xmlns:p14="http://schemas.microsoft.com/office/powerpoint/2010/main" val="291092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EF6EAC3-79A9-AD42-97E8-0E8AE43FF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FE228A-A6CD-444C-9897-6A8E705C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00" y="498996"/>
            <a:ext cx="10972800" cy="731520"/>
          </a:xfrm>
        </p:spPr>
        <p:txBody>
          <a:bodyPr/>
          <a:lstStyle/>
          <a:p>
            <a:r>
              <a:rPr lang="en-US" dirty="0"/>
              <a:t>Unintended Effects: </a:t>
            </a:r>
            <a:r>
              <a:rPr lang="en-US" dirty="0">
                <a:solidFill>
                  <a:schemeClr val="tx2"/>
                </a:solidFill>
              </a:rPr>
              <a:t>Dealers</a:t>
            </a:r>
          </a:p>
        </p:txBody>
      </p:sp>
    </p:spTree>
    <p:extLst>
      <p:ext uri="{BB962C8B-B14F-4D97-AF65-F5344CB8AC3E}">
        <p14:creationId xmlns:p14="http://schemas.microsoft.com/office/powerpoint/2010/main" val="234355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EF6EAC3-79A9-AD42-97E8-0E8AE43FF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FE228A-A6CD-444C-9897-6A8E705C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00" y="498996"/>
            <a:ext cx="10972800" cy="731520"/>
          </a:xfrm>
        </p:spPr>
        <p:txBody>
          <a:bodyPr/>
          <a:lstStyle/>
          <a:p>
            <a:r>
              <a:rPr lang="en-US" dirty="0"/>
              <a:t>Unintended Effects: </a:t>
            </a:r>
            <a:r>
              <a:rPr lang="en-US" dirty="0">
                <a:solidFill>
                  <a:schemeClr val="tx2"/>
                </a:solidFill>
              </a:rPr>
              <a:t>Dealers</a:t>
            </a:r>
          </a:p>
        </p:txBody>
      </p:sp>
    </p:spTree>
    <p:extLst>
      <p:ext uri="{BB962C8B-B14F-4D97-AF65-F5344CB8AC3E}">
        <p14:creationId xmlns:p14="http://schemas.microsoft.com/office/powerpoint/2010/main" val="153458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EF6EAC3-79A9-AD42-97E8-0E8AE43FF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FE228A-A6CD-444C-9897-6A8E705C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00" y="498996"/>
            <a:ext cx="10972800" cy="731520"/>
          </a:xfrm>
        </p:spPr>
        <p:txBody>
          <a:bodyPr/>
          <a:lstStyle/>
          <a:p>
            <a:r>
              <a:rPr lang="en-US" dirty="0"/>
              <a:t>Unintended Effects: </a:t>
            </a:r>
            <a:r>
              <a:rPr lang="en-US" dirty="0">
                <a:solidFill>
                  <a:schemeClr val="tx2"/>
                </a:solidFill>
              </a:rPr>
              <a:t>Dealers</a:t>
            </a:r>
          </a:p>
        </p:txBody>
      </p:sp>
    </p:spTree>
    <p:extLst>
      <p:ext uri="{BB962C8B-B14F-4D97-AF65-F5344CB8AC3E}">
        <p14:creationId xmlns:p14="http://schemas.microsoft.com/office/powerpoint/2010/main" val="278204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0509794-5B14-4113-8F43-1997148347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867" dirty="0"/>
              <a:t>What about </a:t>
            </a:r>
            <a:br>
              <a:rPr lang="en-US" sz="5867" dirty="0"/>
            </a:br>
            <a:r>
              <a:rPr lang="en-US" sz="5867" dirty="0"/>
              <a:t>Positive Outcomes of </a:t>
            </a:r>
            <a:br>
              <a:rPr lang="en-US" sz="5867" dirty="0"/>
            </a:br>
            <a:r>
              <a:rPr lang="en-US" sz="5867" dirty="0"/>
              <a:t>Conditional Incentives?</a:t>
            </a:r>
          </a:p>
        </p:txBody>
      </p:sp>
    </p:spTree>
    <p:extLst>
      <p:ext uri="{BB962C8B-B14F-4D97-AF65-F5344CB8AC3E}">
        <p14:creationId xmlns:p14="http://schemas.microsoft.com/office/powerpoint/2010/main" val="192145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0509794-5B14-4113-8F43-19971483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21BF0013-3F02-F14C-93CB-739125C05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it help the bottom line?</a:t>
            </a:r>
          </a:p>
          <a:p>
            <a:r>
              <a:rPr lang="en-US" dirty="0"/>
              <a:t>Do dealers perceive more value for their operations?</a:t>
            </a:r>
          </a:p>
          <a:p>
            <a:r>
              <a:rPr lang="en-US" dirty="0"/>
              <a:t>Does it help dealers recognize more value for their dealership?</a:t>
            </a:r>
          </a:p>
          <a:p>
            <a:r>
              <a:rPr lang="en-US" dirty="0"/>
              <a:t>Are there intangible benefits?</a:t>
            </a:r>
          </a:p>
        </p:txBody>
      </p:sp>
    </p:spTree>
    <p:extLst>
      <p:ext uri="{BB962C8B-B14F-4D97-AF65-F5344CB8AC3E}">
        <p14:creationId xmlns:p14="http://schemas.microsoft.com/office/powerpoint/2010/main" val="115843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C1B5C98-DE5E-4FF3-8BB2-A808C4AAF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98996"/>
            <a:ext cx="10972800" cy="731520"/>
          </a:xfrm>
        </p:spPr>
        <p:txBody>
          <a:bodyPr/>
          <a:lstStyle/>
          <a:p>
            <a:r>
              <a:rPr lang="en-US" b="0" dirty="0"/>
              <a:t>Financial Trends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4EC248-D24E-4A9F-840E-194A711079F7}"/>
              </a:ext>
            </a:extLst>
          </p:cNvPr>
          <p:cNvSpPr txBox="1"/>
          <p:nvPr/>
        </p:nvSpPr>
        <p:spPr>
          <a:xfrm>
            <a:off x="609600" y="6160967"/>
            <a:ext cx="879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dirty="0">
                <a:solidFill>
                  <a:srgbClr val="343333"/>
                </a:solidFill>
                <a:latin typeface="Calibri"/>
              </a:rPr>
              <a:t>YE2009 to YE2017.  All figures as percent of sales based on average dealer performance.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C1E6009-08A3-3442-9907-BCD9B30BA62F}"/>
              </a:ext>
            </a:extLst>
          </p:cNvPr>
          <p:cNvSpPr/>
          <p:nvPr/>
        </p:nvSpPr>
        <p:spPr>
          <a:xfrm>
            <a:off x="10123881" y="6191744"/>
            <a:ext cx="13953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189"/>
            <a:r>
              <a:rPr lang="en-US" sz="1600" dirty="0">
                <a:solidFill>
                  <a:srgbClr val="343333"/>
                </a:solidFill>
                <a:latin typeface="Calibri"/>
              </a:rPr>
              <a:t>Source: NADA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11AF129-2BAF-A846-909D-ABA3F3C0E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4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C1B5C98-DE5E-4FF3-8BB2-A808C4AAF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98996"/>
            <a:ext cx="10972800" cy="731520"/>
          </a:xfrm>
        </p:spPr>
        <p:txBody>
          <a:bodyPr/>
          <a:lstStyle/>
          <a:p>
            <a:r>
              <a:rPr lang="en-US" b="0" dirty="0"/>
              <a:t>Financial Trends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4EC248-D24E-4A9F-840E-194A711079F7}"/>
              </a:ext>
            </a:extLst>
          </p:cNvPr>
          <p:cNvSpPr txBox="1"/>
          <p:nvPr/>
        </p:nvSpPr>
        <p:spPr>
          <a:xfrm>
            <a:off x="609600" y="6160967"/>
            <a:ext cx="879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dirty="0">
                <a:solidFill>
                  <a:srgbClr val="343333"/>
                </a:solidFill>
                <a:latin typeface="Calibri"/>
              </a:rPr>
              <a:t>YE2009 to YE2017.  All figures as percent of sales based on average dealer performance.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C1E6009-08A3-3442-9907-BCD9B30BA62F}"/>
              </a:ext>
            </a:extLst>
          </p:cNvPr>
          <p:cNvSpPr/>
          <p:nvPr/>
        </p:nvSpPr>
        <p:spPr>
          <a:xfrm>
            <a:off x="10123881" y="6191744"/>
            <a:ext cx="13953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189"/>
            <a:r>
              <a:rPr lang="en-US" sz="1600" dirty="0">
                <a:solidFill>
                  <a:srgbClr val="343333"/>
                </a:solidFill>
                <a:latin typeface="Calibri"/>
              </a:rPr>
              <a:t>Source: NADA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11AF129-2BAF-A846-909D-ABA3F3C0E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5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C1B5C98-DE5E-4FF3-8BB2-A808C4AAF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98996"/>
            <a:ext cx="10972800" cy="731520"/>
          </a:xfrm>
        </p:spPr>
        <p:txBody>
          <a:bodyPr/>
          <a:lstStyle/>
          <a:p>
            <a:r>
              <a:rPr lang="en-US" b="0" dirty="0"/>
              <a:t>Financial Trends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4EC248-D24E-4A9F-840E-194A711079F7}"/>
              </a:ext>
            </a:extLst>
          </p:cNvPr>
          <p:cNvSpPr txBox="1"/>
          <p:nvPr/>
        </p:nvSpPr>
        <p:spPr>
          <a:xfrm>
            <a:off x="609600" y="6160967"/>
            <a:ext cx="879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dirty="0">
                <a:solidFill>
                  <a:srgbClr val="343333"/>
                </a:solidFill>
                <a:latin typeface="Calibri"/>
              </a:rPr>
              <a:t>YE2009 to YE2017.  All figures as percent of sales based on average dealer performance.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C1E6009-08A3-3442-9907-BCD9B30BA62F}"/>
              </a:ext>
            </a:extLst>
          </p:cNvPr>
          <p:cNvSpPr/>
          <p:nvPr/>
        </p:nvSpPr>
        <p:spPr>
          <a:xfrm>
            <a:off x="10123881" y="6191744"/>
            <a:ext cx="13953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189"/>
            <a:r>
              <a:rPr lang="en-US" sz="1600" dirty="0">
                <a:solidFill>
                  <a:srgbClr val="343333"/>
                </a:solidFill>
                <a:latin typeface="Calibri"/>
              </a:rPr>
              <a:t>Source: NADA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11AF129-2BAF-A846-909D-ABA3F3C0E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9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D1AA27C6-DA89-4558-950B-1CDA7F04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Scary, Financial Truth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724209B-417D-4649-9C66-DDE2496864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32915"/>
          <a:stretch/>
        </p:blipFill>
        <p:spPr>
          <a:xfrm>
            <a:off x="919599" y="1230516"/>
            <a:ext cx="10979320" cy="41430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CE82D3E-53C3-734D-8C75-833A039237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021" b="43260"/>
          <a:stretch/>
        </p:blipFill>
        <p:spPr>
          <a:xfrm>
            <a:off x="-1170457" y="1799772"/>
            <a:ext cx="10979320" cy="12178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971FA64D-6F9B-FB49-9E5A-5002DDE4B87B}"/>
              </a:ext>
            </a:extLst>
          </p:cNvPr>
          <p:cNvCxnSpPr>
            <a:cxnSpLocks/>
          </p:cNvCxnSpPr>
          <p:nvPr/>
        </p:nvCxnSpPr>
        <p:spPr>
          <a:xfrm>
            <a:off x="2158050" y="3109940"/>
            <a:ext cx="10033951" cy="0"/>
          </a:xfrm>
          <a:prstGeom prst="line">
            <a:avLst/>
          </a:prstGeom>
          <a:ln w="9525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E9EB363C-0568-7247-95EF-C52FC12E512C}"/>
              </a:ext>
            </a:extLst>
          </p:cNvPr>
          <p:cNvCxnSpPr>
            <a:cxnSpLocks/>
          </p:cNvCxnSpPr>
          <p:nvPr/>
        </p:nvCxnSpPr>
        <p:spPr>
          <a:xfrm>
            <a:off x="0" y="4649699"/>
            <a:ext cx="10816325" cy="0"/>
          </a:xfrm>
          <a:prstGeom prst="line">
            <a:avLst/>
          </a:prstGeom>
          <a:ln w="9525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7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2F0B0B-DAEC-F449-9F87-609C6284B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Complexity vs. Franchise Value: Perceived Value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F0A741B1-D187-C24A-AC6B-792BE4A090AE}"/>
              </a:ext>
            </a:extLst>
          </p:cNvPr>
          <p:cNvGrpSpPr/>
          <p:nvPr/>
        </p:nvGrpSpPr>
        <p:grpSpPr>
          <a:xfrm>
            <a:off x="3221863" y="1740784"/>
            <a:ext cx="2835020" cy="2966501"/>
            <a:chOff x="2259921" y="630791"/>
            <a:chExt cx="2126265" cy="2224876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4893170-DED2-CB4E-ACAE-A4A9E355A2A0}"/>
                </a:ext>
              </a:extLst>
            </p:cNvPr>
            <p:cNvSpPr/>
            <p:nvPr/>
          </p:nvSpPr>
          <p:spPr>
            <a:xfrm>
              <a:off x="2259921" y="630791"/>
              <a:ext cx="2126265" cy="22248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FDF9922B-4AA9-E541-9D76-264035DE06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2455" b="57480"/>
            <a:stretch/>
          </p:blipFill>
          <p:spPr>
            <a:xfrm>
              <a:off x="2408653" y="1486511"/>
              <a:ext cx="1828800" cy="123713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D5BF4E9E-49E5-9C43-979A-4F13C0F85C28}"/>
              </a:ext>
            </a:extLst>
          </p:cNvPr>
          <p:cNvGrpSpPr/>
          <p:nvPr/>
        </p:nvGrpSpPr>
        <p:grpSpPr>
          <a:xfrm>
            <a:off x="6180763" y="4704026"/>
            <a:ext cx="2835020" cy="1395233"/>
            <a:chOff x="4524322" y="1484067"/>
            <a:chExt cx="2126265" cy="1046425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825D0451-A95D-4843-AB25-EE3598C1A16C}"/>
                </a:ext>
              </a:extLst>
            </p:cNvPr>
            <p:cNvSpPr/>
            <p:nvPr/>
          </p:nvSpPr>
          <p:spPr>
            <a:xfrm>
              <a:off x="4524322" y="1486511"/>
              <a:ext cx="2126265" cy="104398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B23F0940-7E3A-F047-84D2-1C98AED8CD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2456" b="54270"/>
            <a:stretch/>
          </p:blipFill>
          <p:spPr>
            <a:xfrm>
              <a:off x="4976765" y="1484067"/>
              <a:ext cx="1221377" cy="914400"/>
            </a:xfrm>
            <a:prstGeom prst="rect">
              <a:avLst/>
            </a:prstGeom>
          </p:spPr>
        </p:pic>
      </p:grp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AD52973B-5B17-0C40-9B3B-EB2B0D42C293}"/>
              </a:ext>
            </a:extLst>
          </p:cNvPr>
          <p:cNvCxnSpPr/>
          <p:nvPr/>
        </p:nvCxnSpPr>
        <p:spPr>
          <a:xfrm>
            <a:off x="1773384" y="4707284"/>
            <a:ext cx="77976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76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2F0B0B-DAEC-F449-9F87-609C6284B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Complexity vs. Franchise Value: Perceived Value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F0A741B1-D187-C24A-AC6B-792BE4A090AE}"/>
              </a:ext>
            </a:extLst>
          </p:cNvPr>
          <p:cNvGrpSpPr/>
          <p:nvPr/>
        </p:nvGrpSpPr>
        <p:grpSpPr>
          <a:xfrm>
            <a:off x="6168805" y="1740784"/>
            <a:ext cx="2835020" cy="2966501"/>
            <a:chOff x="2259921" y="630791"/>
            <a:chExt cx="2126265" cy="2224876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4893170-DED2-CB4E-ACAE-A4A9E355A2A0}"/>
                </a:ext>
              </a:extLst>
            </p:cNvPr>
            <p:cNvSpPr/>
            <p:nvPr/>
          </p:nvSpPr>
          <p:spPr>
            <a:xfrm>
              <a:off x="2259921" y="630791"/>
              <a:ext cx="2126265" cy="222487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FDF9922B-4AA9-E541-9D76-264035DE06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1067" b="49012"/>
            <a:stretch/>
          </p:blipFill>
          <p:spPr>
            <a:xfrm>
              <a:off x="2568504" y="1482126"/>
              <a:ext cx="1529180" cy="137354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D5BF4E9E-49E5-9C43-979A-4F13C0F85C28}"/>
              </a:ext>
            </a:extLst>
          </p:cNvPr>
          <p:cNvGrpSpPr/>
          <p:nvPr/>
        </p:nvGrpSpPr>
        <p:grpSpPr>
          <a:xfrm>
            <a:off x="3207746" y="4707283"/>
            <a:ext cx="2835020" cy="1391976"/>
            <a:chOff x="4524322" y="1486510"/>
            <a:chExt cx="2126265" cy="1043982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825D0451-A95D-4843-AB25-EE3598C1A16C}"/>
                </a:ext>
              </a:extLst>
            </p:cNvPr>
            <p:cNvSpPr/>
            <p:nvPr/>
          </p:nvSpPr>
          <p:spPr>
            <a:xfrm>
              <a:off x="4524322" y="1486511"/>
              <a:ext cx="2126265" cy="10439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B23F0940-7E3A-F047-84D2-1C98AED8CD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1452" b="53743"/>
            <a:stretch/>
          </p:blipFill>
          <p:spPr>
            <a:xfrm>
              <a:off x="5070873" y="1486510"/>
              <a:ext cx="1033162" cy="809072"/>
            </a:xfrm>
            <a:prstGeom prst="rect">
              <a:avLst/>
            </a:prstGeom>
          </p:spPr>
        </p:pic>
      </p:grp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AD52973B-5B17-0C40-9B3B-EB2B0D42C293}"/>
              </a:ext>
            </a:extLst>
          </p:cNvPr>
          <p:cNvCxnSpPr/>
          <p:nvPr/>
        </p:nvCxnSpPr>
        <p:spPr>
          <a:xfrm>
            <a:off x="1773384" y="4707284"/>
            <a:ext cx="77976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01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1440" lvl="0" indent="-9144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4000" b="1" cap="small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Disclaimers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Overall goal is to describe current state-of-play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endParaRPr lang="en-US" dirty="0"/>
          </a:p>
          <a:p>
            <a:pPr lvl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Personal views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dirty="0"/>
          </a:p>
          <a:p>
            <a:pPr lvl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Only talking about publicly available information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dirty="0"/>
          </a:p>
          <a:p>
            <a:pPr lvl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Not all panelists may agree with the others' statements and slides!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Incentive Programs | NAMVBC 2018 Fall Workshop | September 19-22,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20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8981B92-0223-474C-8326-8C4AC7C21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26" y="324564"/>
            <a:ext cx="11455263" cy="64435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6B0F7D0-8D47-E44D-BDBE-BE3E5467C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26" y="324563"/>
            <a:ext cx="11455263" cy="64435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59F900F-5BDD-B647-A2AB-36B64277E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25" y="324564"/>
            <a:ext cx="11455264" cy="64435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D6DCA1-E883-4D17-9C71-80E43F9D8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Market Share vs. Blue Sky: Realized Value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871D536-4A76-4BA5-8121-8C84B95A0F1F}"/>
              </a:ext>
            </a:extLst>
          </p:cNvPr>
          <p:cNvSpPr/>
          <p:nvPr/>
        </p:nvSpPr>
        <p:spPr>
          <a:xfrm>
            <a:off x="10607693" y="3859716"/>
            <a:ext cx="1336556" cy="2389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/>
            <a:r>
              <a:rPr lang="en-US" sz="933" b="1" dirty="0">
                <a:solidFill>
                  <a:srgbClr val="7D868C">
                    <a:lumMod val="75000"/>
                  </a:srgbClr>
                </a:solidFill>
                <a:latin typeface="Calibri"/>
              </a:rPr>
              <a:t>Notes: </a:t>
            </a:r>
            <a:r>
              <a:rPr lang="en-US" sz="933" dirty="0">
                <a:solidFill>
                  <a:srgbClr val="7D868C">
                    <a:lumMod val="75000"/>
                  </a:srgbClr>
                </a:solidFill>
                <a:latin typeface="Calibri"/>
              </a:rPr>
              <a:t>The chart shows the behavior of market share (dashed line) and Blue Sky multiples (solid line) for two types of manufacturers over the 2013-2016 period. “Manufacturer A” relies extensively on stair-step programs, while “Manufacturer B” does not. </a:t>
            </a:r>
          </a:p>
          <a:p>
            <a:pPr defTabSz="457189"/>
            <a:r>
              <a:rPr lang="en-US" sz="933" b="1" dirty="0">
                <a:solidFill>
                  <a:srgbClr val="7D868C">
                    <a:lumMod val="75000"/>
                  </a:srgbClr>
                </a:solidFill>
                <a:latin typeface="Calibri"/>
              </a:rPr>
              <a:t>Sources: </a:t>
            </a:r>
            <a:r>
              <a:rPr lang="en-US" sz="933" dirty="0">
                <a:solidFill>
                  <a:srgbClr val="7D868C">
                    <a:lumMod val="75000"/>
                  </a:srgbClr>
                </a:solidFill>
                <a:latin typeface="Calibri"/>
              </a:rPr>
              <a:t>[A] “The Blue Sky Report,” Haig Partners. [B] Automotive News. </a:t>
            </a:r>
          </a:p>
        </p:txBody>
      </p:sp>
    </p:spTree>
    <p:extLst>
      <p:ext uri="{BB962C8B-B14F-4D97-AF65-F5344CB8AC3E}">
        <p14:creationId xmlns:p14="http://schemas.microsoft.com/office/powerpoint/2010/main" val="90846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D1AA27C6-DA89-4558-950B-1CDA7F04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Philosophical Differences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6A84540-8879-DA42-9B7A-AACFA354BE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437" b="9056"/>
          <a:stretch/>
        </p:blipFill>
        <p:spPr>
          <a:xfrm>
            <a:off x="339028" y="5529869"/>
            <a:ext cx="10979320" cy="7106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5706697-0E96-614B-8E14-0D8F9CED6B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085" b="19825"/>
          <a:stretch/>
        </p:blipFill>
        <p:spPr>
          <a:xfrm>
            <a:off x="339028" y="4785527"/>
            <a:ext cx="10979320" cy="8084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7B88399-0C3B-EF4A-A75E-3AE54AD938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6351"/>
          <a:stretch/>
        </p:blipFill>
        <p:spPr>
          <a:xfrm>
            <a:off x="339028" y="278409"/>
            <a:ext cx="10979320" cy="26957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A040F10-7AFA-B240-A109-1001D51C82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6274"/>
          <a:stretch/>
        </p:blipFill>
        <p:spPr>
          <a:xfrm>
            <a:off x="339028" y="223962"/>
            <a:ext cx="10979320" cy="208284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971FA64D-6F9B-FB49-9E5A-5002DDE4B87B}"/>
              </a:ext>
            </a:extLst>
          </p:cNvPr>
          <p:cNvCxnSpPr>
            <a:cxnSpLocks/>
          </p:cNvCxnSpPr>
          <p:nvPr/>
        </p:nvCxnSpPr>
        <p:spPr>
          <a:xfrm>
            <a:off x="2158050" y="3109940"/>
            <a:ext cx="10033951" cy="0"/>
          </a:xfrm>
          <a:prstGeom prst="line">
            <a:avLst/>
          </a:prstGeom>
          <a:ln w="9525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E9EB363C-0568-7247-95EF-C52FC12E512C}"/>
              </a:ext>
            </a:extLst>
          </p:cNvPr>
          <p:cNvCxnSpPr>
            <a:cxnSpLocks/>
          </p:cNvCxnSpPr>
          <p:nvPr/>
        </p:nvCxnSpPr>
        <p:spPr>
          <a:xfrm>
            <a:off x="0" y="4649699"/>
            <a:ext cx="10816325" cy="0"/>
          </a:xfrm>
          <a:prstGeom prst="line">
            <a:avLst/>
          </a:prstGeom>
          <a:ln w="9525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5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328" y="33090"/>
            <a:ext cx="12241360" cy="631223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2400"/>
              </a:spcAft>
              <a:buClr>
                <a:srgbClr val="E48312"/>
              </a:buClr>
            </a:pPr>
            <a:r>
              <a:rPr lang="en-US" sz="4000" b="1" cap="small" dirty="0">
                <a:solidFill>
                  <a:srgbClr val="BD582C">
                    <a:lumMod val="75000"/>
                  </a:srgbClr>
                </a:solidFill>
              </a:rPr>
              <a:t>The Legal Controversy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u="sng" dirty="0">
                <a:solidFill>
                  <a:schemeClr val="accent2">
                    <a:lumMod val="75000"/>
                  </a:schemeClr>
                </a:solidFill>
              </a:rPr>
              <a:t>Negative View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:  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Act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as wholesale price reductions for some, but not all, dealers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Violate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federal and state "price discrimination" laws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u="sng" dirty="0">
                <a:solidFill>
                  <a:schemeClr val="accent2">
                    <a:lumMod val="75000"/>
                  </a:schemeClr>
                </a:solidFill>
              </a:rPr>
              <a:t>Positive View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Reimburse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dealers for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investments made, rather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than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additional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"cash"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Available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to all dealers on a "proportionally equal" basis, and lawful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dirty="0"/>
              <a:t> 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/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328" y="33090"/>
            <a:ext cx="12241360" cy="631223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2400"/>
              </a:spcAft>
              <a:buClr>
                <a:srgbClr val="E48312"/>
              </a:buClr>
            </a:pPr>
            <a:r>
              <a:rPr lang="en-US" sz="4000" b="1" cap="small" dirty="0">
                <a:solidFill>
                  <a:srgbClr val="BD582C">
                    <a:lumMod val="75000"/>
                  </a:srgbClr>
                </a:solidFill>
              </a:rPr>
              <a:t>The Business Debate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u="sng" dirty="0">
                <a:solidFill>
                  <a:schemeClr val="accent2">
                    <a:lumMod val="75000"/>
                  </a:schemeClr>
                </a:solidFill>
              </a:rPr>
              <a:t>Positive Story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:  Support and reimbursement for dealers who invest in their dealerships?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u="sng" dirty="0">
                <a:solidFill>
                  <a:schemeClr val="accent2">
                    <a:lumMod val="75000"/>
                  </a:schemeClr>
                </a:solidFill>
              </a:rPr>
              <a:t>Negative Story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:  Impact on dealers' business models?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2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/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55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328" y="33090"/>
            <a:ext cx="12241360" cy="6312233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  <a:buClr>
                <a:srgbClr val="E48312"/>
              </a:buClr>
            </a:pPr>
            <a:r>
              <a:rPr lang="en-US" sz="4000" b="1" cap="small" dirty="0">
                <a:solidFill>
                  <a:srgbClr val="BD582C">
                    <a:lumMod val="75000"/>
                  </a:srgbClr>
                </a:solidFill>
              </a:rPr>
              <a:t>Perceived Benefits – The Positive Story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Encourage dealerships to . . . </a:t>
            </a:r>
          </a:p>
          <a:p>
            <a:pPr lvl="3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Improve their facilities and brand representation</a:t>
            </a:r>
          </a:p>
          <a:p>
            <a:pPr lvl="3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Promote the brand in a similar manner at every location</a:t>
            </a:r>
          </a:p>
          <a:p>
            <a:pPr lvl="3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Improve customer experience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 Support and reimburse dealers who already have invested in brand</a:t>
            </a:r>
          </a:p>
          <a:p>
            <a:pPr lvl="3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Address the "free rider" problem (no dealer benefits from another's investment)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 Allow a brand to compete more strongly on an inter-brand basis </a:t>
            </a:r>
          </a:p>
          <a:p>
            <a:pPr lvl="3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Brand competes not just on product, but also on brand experience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 Lead to more valuable stores</a:t>
            </a:r>
          </a:p>
          <a:p>
            <a:pPr lvl="3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Stronger Brand = Increased Brand Sales = Heighten "blue sky" values</a:t>
            </a: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3000" dirty="0">
              <a:solidFill>
                <a:schemeClr val="accent2">
                  <a:lumMod val="75000"/>
                </a:schemeClr>
              </a:solidFill>
            </a:endParaRPr>
          </a:p>
          <a:p>
            <a:pPr lvl="2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dirty="0"/>
              <a:t> 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/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328" y="33090"/>
            <a:ext cx="12241360" cy="6312233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  <a:buClr>
                <a:srgbClr val="E48312"/>
              </a:buClr>
            </a:pPr>
            <a:r>
              <a:rPr lang="en-US" sz="4000" b="1" cap="small" dirty="0">
                <a:solidFill>
                  <a:srgbClr val="BD582C">
                    <a:lumMod val="75000"/>
                  </a:srgbClr>
                </a:solidFill>
              </a:rPr>
              <a:t>Perceived Drawbacks – The Negative Story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Compel dealerships to . . . 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Make investments they do not want to make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Represent a brand in a manner inconsistent with their own business plan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Do not lead to higher sales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"Brick and Mortar" do not sell vehicles; dealers sell vehicles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 Impact intra-brand competition by giving some dealers a price advantage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Dealers who satisfy standards can use margin payments to support intra-brand price competition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 Lead to less valuable stores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Heighten Manufacturer Standards = More Investments Required = Lower "blue sky" values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sz="2600" dirty="0">
              <a:solidFill>
                <a:schemeClr val="accent2">
                  <a:lumMod val="75000"/>
                </a:schemeClr>
              </a:solidFill>
            </a:endParaRPr>
          </a:p>
          <a:p>
            <a:pPr lvl="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4831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BD582C">
                  <a:lumMod val="75000"/>
                </a:srgbClr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accent2">
                  <a:lumMod val="75000"/>
                </a:schemeClr>
              </a:solidFill>
            </a:endParaRPr>
          </a:p>
          <a:p>
            <a:pPr lvl="2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dirty="0"/>
              <a:t> 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/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606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80" y="1295400"/>
            <a:ext cx="10337562" cy="1362456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2898556"/>
            <a:ext cx="4191000" cy="1254779"/>
          </a:xfrm>
        </p:spPr>
        <p:txBody>
          <a:bodyPr>
            <a:normAutofit fontScale="85000" lnSpcReduction="20000"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900" cap="none" spc="0" dirty="0">
                <a:solidFill>
                  <a:srgbClr val="865640"/>
                </a:solidFill>
              </a:rPr>
              <a:t>Randall </a:t>
            </a:r>
            <a:r>
              <a:rPr lang="en-US" sz="1900" cap="none" spc="0" dirty="0" err="1">
                <a:solidFill>
                  <a:srgbClr val="865640"/>
                </a:solidFill>
              </a:rPr>
              <a:t>Oyler</a:t>
            </a:r>
            <a:endParaRPr lang="en-US" sz="1900" cap="none" spc="0" dirty="0">
              <a:solidFill>
                <a:srgbClr val="865640"/>
              </a:solidFill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900" cap="none" spc="0" dirty="0">
                <a:solidFill>
                  <a:srgbClr val="865640"/>
                </a:solidFill>
              </a:rPr>
              <a:t>Partner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900" cap="none" spc="0" dirty="0">
                <a:solidFill>
                  <a:srgbClr val="865640"/>
                </a:solidFill>
              </a:rPr>
              <a:t>Quarles &amp; Brady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800" b="1" cap="none" spc="0" dirty="0">
                <a:solidFill>
                  <a:srgbClr val="000000"/>
                </a:solidFill>
              </a:rPr>
              <a:t>T. 312.705-5070 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800" b="1" cap="none" spc="0" dirty="0">
                <a:solidFill>
                  <a:srgbClr val="000000"/>
                </a:solidFill>
              </a:rPr>
              <a:t>E. </a:t>
            </a:r>
            <a:r>
              <a:rPr lang="en-US" sz="1800" b="1" cap="none" spc="0" dirty="0">
                <a:solidFill>
                  <a:srgbClr val="000000"/>
                </a:solidFill>
                <a:hlinkClick r:id="rId2"/>
              </a:rPr>
              <a:t>randall.oyler@quarles.com</a:t>
            </a:r>
            <a:endParaRPr lang="en-US" sz="1800" b="1" cap="none" spc="0" dirty="0">
              <a:solidFill>
                <a:srgbClr val="000000"/>
              </a:solidFill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200" cap="none" spc="0" dirty="0">
                <a:solidFill>
                  <a:srgbClr val="000000"/>
                </a:solidFill>
                <a:hlinkClick r:id="rId3"/>
              </a:rPr>
              <a:t> </a:t>
            </a:r>
            <a:endParaRPr lang="en-US" sz="1200" cap="none" spc="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99" y="4359965"/>
            <a:ext cx="1275933" cy="127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4359965"/>
            <a:ext cx="3329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3"/>
                </a:solidFill>
              </a:rPr>
              <a:t>Joseph Roesner</a:t>
            </a:r>
          </a:p>
          <a:p>
            <a:r>
              <a:rPr lang="en-US" sz="1600" dirty="0">
                <a:solidFill>
                  <a:schemeClr val="accent3"/>
                </a:solidFill>
              </a:rPr>
              <a:t>President</a:t>
            </a:r>
          </a:p>
          <a:p>
            <a:r>
              <a:rPr lang="en-US" sz="1600" dirty="0">
                <a:solidFill>
                  <a:schemeClr val="accent3"/>
                </a:solidFill>
              </a:rPr>
              <a:t>The Fontana Group, Inc.</a:t>
            </a:r>
          </a:p>
          <a:p>
            <a:r>
              <a:rPr lang="en-US" sz="1600" dirty="0"/>
              <a:t>T. 520.325.9800 </a:t>
            </a:r>
            <a:br>
              <a:rPr lang="en-US" sz="1600" dirty="0"/>
            </a:br>
            <a:r>
              <a:rPr lang="en-US" sz="1600" dirty="0">
                <a:hlinkClick r:id="rId5"/>
              </a:rPr>
              <a:t>http://www.fontanagroup.com/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8220236" y="2800528"/>
            <a:ext cx="3672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3"/>
                </a:solidFill>
                <a:latin typeface="+mj-lt"/>
              </a:rPr>
              <a:t>Todd Milbury</a:t>
            </a:r>
          </a:p>
          <a:p>
            <a:r>
              <a:rPr lang="en-US" sz="1600" dirty="0">
                <a:solidFill>
                  <a:schemeClr val="accent3"/>
                </a:solidFill>
                <a:latin typeface="+mj-lt"/>
              </a:rPr>
              <a:t>Managing Director of Industry Relations </a:t>
            </a:r>
          </a:p>
          <a:p>
            <a:r>
              <a:rPr lang="en-US" sz="1600" i="1" dirty="0">
                <a:solidFill>
                  <a:schemeClr val="accent3"/>
                </a:solidFill>
                <a:latin typeface="+mj-lt"/>
              </a:rPr>
              <a:t>National Automobile Dealers Association (NADA</a:t>
            </a:r>
            <a:r>
              <a:rPr lang="en-US" sz="1600" i="1" dirty="0"/>
              <a:t>)</a:t>
            </a:r>
          </a:p>
          <a:p>
            <a:r>
              <a:rPr lang="en-US" sz="1600" dirty="0"/>
              <a:t>T. 703.821.7000 </a:t>
            </a:r>
          </a:p>
          <a:p>
            <a:r>
              <a:rPr lang="en-US" sz="1600" dirty="0"/>
              <a:t>E. </a:t>
            </a:r>
            <a:r>
              <a:rPr lang="en-US" sz="1600" dirty="0">
                <a:hlinkClick r:id="rId3"/>
              </a:rPr>
              <a:t>industryrelations@nada.org </a:t>
            </a:r>
            <a:endParaRPr lang="en-US" sz="1600" dirty="0"/>
          </a:p>
        </p:txBody>
      </p:sp>
      <p:pic>
        <p:nvPicPr>
          <p:cNvPr id="12" name="Content Placeholder 6">
            <a:extLst>
              <a:ext uri="{FF2B5EF4-FFF2-40B4-BE49-F238E27FC236}">
                <a16:creationId xmlns="" xmlns:a16="http://schemas.microsoft.com/office/drawing/2014/main" id="{FAA70279-8709-4B3D-B9F1-43206F98A8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617" y="2800528"/>
            <a:ext cx="1227428" cy="1227428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="" xmlns:a16="http://schemas.microsoft.com/office/drawing/2014/main" id="{141A69E5-2C16-4255-A89E-4DAFF7707C08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816080" y="2800528"/>
            <a:ext cx="1139696" cy="1340964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Incentive Programs | NAMVBC 2018 Fall Workshop | September 19-22,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15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Conditional Margin Programs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Incentive Programs | NAMVBC 2018 Fall Workshop | September 19-22,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4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328" y="33090"/>
            <a:ext cx="12241360" cy="631223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 b="1" cap="small" dirty="0">
                <a:solidFill>
                  <a:schemeClr val="accent2">
                    <a:lumMod val="75000"/>
                  </a:schemeClr>
                </a:solidFill>
              </a:rPr>
              <a:t>Picking up from our discussion last year . . .</a:t>
            </a:r>
          </a:p>
          <a:p>
            <a:pPr lvl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u="sng" dirty="0">
                <a:solidFill>
                  <a:schemeClr val="accent2">
                    <a:lumMod val="75000"/>
                  </a:schemeClr>
                </a:solidFill>
              </a:rPr>
              <a:t>Last Year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:  Stair-Step Incentive Programs</a:t>
            </a:r>
          </a:p>
          <a:p>
            <a:pPr marL="932688" lvl="2" indent="-45720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SzPct val="95000"/>
              <a:buFont typeface="Courier New" panose="02070309020205020404" pitchFamily="49" charset="0"/>
              <a:buChar char="o"/>
            </a:pPr>
            <a:r>
              <a:rPr lang="en-US" sz="2000" u="sng" dirty="0">
                <a:solidFill>
                  <a:schemeClr val="accent3"/>
                </a:solidFill>
                <a:latin typeface="Constantia"/>
              </a:rPr>
              <a:t>What are they?</a:t>
            </a:r>
            <a:r>
              <a:rPr lang="en-US" sz="2000" dirty="0">
                <a:solidFill>
                  <a:schemeClr val="accent3"/>
                </a:solidFill>
                <a:latin typeface="Constantia"/>
              </a:rPr>
              <a:t>  Bonus programs that allow dealers to earn escalating bonuses for achieving escalating sales targets</a:t>
            </a:r>
          </a:p>
          <a:p>
            <a:pPr marL="932688" lvl="2" indent="-45720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SzPct val="95000"/>
              <a:buFont typeface="Courier New" panose="02070309020205020404" pitchFamily="49" charset="0"/>
              <a:buChar char="o"/>
            </a:pPr>
            <a:r>
              <a:rPr lang="en-US" sz="2000" u="sng" dirty="0">
                <a:solidFill>
                  <a:schemeClr val="accent3"/>
                </a:solidFill>
                <a:latin typeface="Constantia"/>
              </a:rPr>
              <a:t>Positive Story</a:t>
            </a:r>
            <a:r>
              <a:rPr lang="en-US" sz="2000" dirty="0">
                <a:solidFill>
                  <a:schemeClr val="accent3"/>
                </a:solidFill>
                <a:latin typeface="Constantia"/>
              </a:rPr>
              <a:t>:  Dealer reimbursement for sales costs; Consumer competition; Alignment of interests</a:t>
            </a:r>
          </a:p>
          <a:p>
            <a:pPr marL="932688" lvl="2" indent="-45720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SzPct val="95000"/>
              <a:buFont typeface="Courier New" panose="02070309020205020404" pitchFamily="49" charset="0"/>
              <a:buChar char="o"/>
            </a:pPr>
            <a:r>
              <a:rPr lang="en-US" sz="2000" u="sng" dirty="0">
                <a:solidFill>
                  <a:schemeClr val="accent3"/>
                </a:solidFill>
                <a:latin typeface="Constantia"/>
              </a:rPr>
              <a:t>Negative Story</a:t>
            </a:r>
            <a:r>
              <a:rPr lang="en-US" sz="2000" dirty="0">
                <a:solidFill>
                  <a:schemeClr val="accent3"/>
                </a:solidFill>
                <a:latin typeface="Constantia"/>
              </a:rPr>
              <a:t>:  Different dealer pricing; Negative dealer impact; Cannibalization, not competition</a:t>
            </a:r>
          </a:p>
          <a:p>
            <a:pPr lvl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u="sng" dirty="0">
                <a:solidFill>
                  <a:schemeClr val="accent2">
                    <a:lumMod val="75000"/>
                  </a:schemeClr>
                </a:solidFill>
              </a:rPr>
              <a:t>This Year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:  Conditional Incentive Programs</a:t>
            </a:r>
          </a:p>
          <a:p>
            <a:pPr marL="932688" lvl="2" indent="-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48312"/>
              </a:buClr>
              <a:buSzPct val="95000"/>
              <a:buFont typeface="Courier New" panose="02070309020205020404" pitchFamily="49" charset="0"/>
              <a:buChar char="o"/>
            </a:pPr>
            <a:r>
              <a:rPr lang="en-US" sz="2000" u="sng" dirty="0">
                <a:solidFill>
                  <a:srgbClr val="865640"/>
                </a:solidFill>
                <a:latin typeface="Constantia"/>
              </a:rPr>
              <a:t>What are they?</a:t>
            </a:r>
            <a:r>
              <a:rPr lang="en-US" sz="2000" dirty="0">
                <a:solidFill>
                  <a:srgbClr val="865640"/>
                </a:solidFill>
                <a:latin typeface="Constantia"/>
              </a:rPr>
              <a:t>  Bonus programs that allow dealers to earn bonuses based on satisfying certain manufacturer standards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sz="2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Incentive Programs | NAMVBC 2018 Fall Workshop | September 19-22,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328" y="33090"/>
            <a:ext cx="12241360" cy="6312233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Aft>
                <a:spcPts val="2400"/>
              </a:spcAft>
              <a:buClr>
                <a:srgbClr val="E48312"/>
              </a:buClr>
            </a:pPr>
            <a:r>
              <a:rPr lang="en-US" sz="4000" b="1" cap="small" dirty="0">
                <a:solidFill>
                  <a:srgbClr val="BD582C">
                    <a:lumMod val="75000"/>
                  </a:srgbClr>
                </a:solidFill>
              </a:rPr>
              <a:t>Conditional Incentive Programs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b="1" u="sng" dirty="0">
                <a:solidFill>
                  <a:schemeClr val="accent2">
                    <a:lumMod val="75000"/>
                  </a:schemeClr>
                </a:solidFill>
              </a:rPr>
              <a:t>Often Margin-Based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:  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Achievement of standard equals a payment of x% of MSRP on retail sale of vehicle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b="1" u="sng" dirty="0">
                <a:solidFill>
                  <a:schemeClr val="accent2">
                    <a:lumMod val="75000"/>
                  </a:schemeClr>
                </a:solidFill>
              </a:rPr>
              <a:t>Relevant Concepts</a:t>
            </a:r>
          </a:p>
          <a:p>
            <a:pPr marL="932688" lvl="2" indent="-45720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SzPct val="95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3"/>
                </a:solidFill>
                <a:latin typeface="Constantia"/>
              </a:rPr>
              <a:t>Trading Margin = MSRP less Invoice (a theoretical margin)</a:t>
            </a:r>
          </a:p>
          <a:p>
            <a:pPr marL="932688" lvl="2" indent="-45720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SzPct val="95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3"/>
                </a:solidFill>
                <a:latin typeface="Constantia"/>
              </a:rPr>
              <a:t> Holdback = Percentage of MSRP; not shown on invoice</a:t>
            </a:r>
          </a:p>
          <a:p>
            <a:pPr marL="932688" lvl="2" indent="-45720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SzPct val="95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3"/>
                </a:solidFill>
                <a:latin typeface="Constantia"/>
              </a:rPr>
              <a:t>Conditional Margin = Performance-based payments, typically a percentage of MSRP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dirty="0"/>
              <a:t> 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Incentive Programs | NAMVBC 2018 Fall Workshop | September 19-22,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0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328" y="33090"/>
            <a:ext cx="12241360" cy="631223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 b="1" cap="small" dirty="0" smtClean="0">
                <a:solidFill>
                  <a:srgbClr val="BD582C">
                    <a:lumMod val="75000"/>
                  </a:srgbClr>
                </a:solidFill>
              </a:rPr>
              <a:t>Hypothetical Example</a:t>
            </a:r>
            <a:endParaRPr lang="en-US" sz="4000" b="1" cap="small" dirty="0">
              <a:solidFill>
                <a:srgbClr val="BD582C">
                  <a:lumMod val="75000"/>
                </a:srgbClr>
              </a:solidFill>
            </a:endParaRPr>
          </a:p>
          <a:p>
            <a:pPr lvl="1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b="1" u="sng" dirty="0">
                <a:solidFill>
                  <a:schemeClr val="accent2">
                    <a:lumMod val="75000"/>
                  </a:schemeClr>
                </a:solidFill>
              </a:rPr>
              <a:t>$50,000 MSRP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932688" lvl="2" indent="-45720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E48312"/>
              </a:buClr>
              <a:buSzPct val="95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865640"/>
                </a:solidFill>
                <a:latin typeface="Constantia"/>
              </a:rPr>
              <a:t>7% Trading Margin = $3,500 </a:t>
            </a:r>
            <a:r>
              <a:rPr lang="en-US" sz="2000" dirty="0" smtClean="0">
                <a:solidFill>
                  <a:srgbClr val="865640"/>
                </a:solidFill>
                <a:latin typeface="Constantia"/>
              </a:rPr>
              <a:t> ($50,000 MSRP / $46,500 wholesale)</a:t>
            </a:r>
            <a:endParaRPr lang="en-US" sz="2000" dirty="0">
              <a:solidFill>
                <a:srgbClr val="865640"/>
              </a:solidFill>
              <a:latin typeface="Constantia"/>
            </a:endParaRPr>
          </a:p>
          <a:p>
            <a:pPr marL="1554480" lvl="3" indent="-45720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E48312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865640"/>
                </a:solidFill>
                <a:latin typeface="Constantia"/>
              </a:rPr>
              <a:t>Amount to dealer varies, depending on actual retail sales price</a:t>
            </a:r>
          </a:p>
          <a:p>
            <a:pPr marL="932688" lvl="2" indent="-45720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E48312"/>
              </a:buClr>
              <a:buSzPct val="95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865640"/>
                </a:solidFill>
                <a:latin typeface="Constantia"/>
              </a:rPr>
              <a:t>1% Holdback = $500</a:t>
            </a:r>
          </a:p>
          <a:p>
            <a:pPr marL="1554480" lvl="3" indent="-45720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E48312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865640"/>
                </a:solidFill>
                <a:latin typeface="Constantia"/>
              </a:rPr>
              <a:t>Amount to dealer </a:t>
            </a:r>
            <a:r>
              <a:rPr lang="en-US" sz="2000" dirty="0" smtClean="0">
                <a:solidFill>
                  <a:srgbClr val="865640"/>
                </a:solidFill>
                <a:latin typeface="Constantia"/>
              </a:rPr>
              <a:t>1</a:t>
            </a:r>
            <a:r>
              <a:rPr lang="en-US" sz="2000" dirty="0">
                <a:solidFill>
                  <a:srgbClr val="865640"/>
                </a:solidFill>
                <a:latin typeface="Constantia"/>
              </a:rPr>
              <a:t>% </a:t>
            </a:r>
            <a:r>
              <a:rPr lang="en-US" sz="2000" dirty="0" smtClean="0">
                <a:solidFill>
                  <a:srgbClr val="865640"/>
                </a:solidFill>
                <a:latin typeface="Constantia"/>
              </a:rPr>
              <a:t>automatic ($</a:t>
            </a:r>
            <a:r>
              <a:rPr lang="en-US" sz="2000" dirty="0">
                <a:solidFill>
                  <a:srgbClr val="865640"/>
                </a:solidFill>
                <a:latin typeface="Constantia"/>
              </a:rPr>
              <a:t>500)</a:t>
            </a:r>
          </a:p>
          <a:p>
            <a:pPr marL="932688" lvl="2" indent="-45720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E48312"/>
              </a:buClr>
              <a:buSzPct val="95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865640"/>
                </a:solidFill>
                <a:latin typeface="Constantia"/>
              </a:rPr>
              <a:t>5% Conditional Margin = $2,500</a:t>
            </a:r>
          </a:p>
          <a:p>
            <a:pPr marL="1554480" lvl="3" indent="-45720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E48312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865640"/>
                </a:solidFill>
                <a:latin typeface="Constantia"/>
              </a:rPr>
              <a:t>Amount to dealer varies from 0% to </a:t>
            </a:r>
            <a:r>
              <a:rPr lang="en-US" sz="2000" dirty="0" smtClean="0">
                <a:solidFill>
                  <a:srgbClr val="865640"/>
                </a:solidFill>
                <a:latin typeface="Constantia"/>
              </a:rPr>
              <a:t>5% </a:t>
            </a:r>
            <a:r>
              <a:rPr lang="en-US" sz="2000" dirty="0">
                <a:solidFill>
                  <a:srgbClr val="865640"/>
                </a:solidFill>
                <a:latin typeface="Constantia"/>
              </a:rPr>
              <a:t>($0 to $2,500), depending on dealer </a:t>
            </a:r>
            <a:r>
              <a:rPr lang="en-US" sz="2000" dirty="0" smtClean="0">
                <a:solidFill>
                  <a:srgbClr val="865640"/>
                </a:solidFill>
                <a:latin typeface="Constantia"/>
              </a:rPr>
              <a:t>satisfaction of </a:t>
            </a:r>
            <a:r>
              <a:rPr lang="en-US" sz="2000" dirty="0">
                <a:solidFill>
                  <a:srgbClr val="865640"/>
                </a:solidFill>
                <a:latin typeface="Constantia"/>
              </a:rPr>
              <a:t>standards</a:t>
            </a:r>
          </a:p>
          <a:p>
            <a:pPr marL="932688" lvl="2" indent="-45720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E48312"/>
              </a:buClr>
              <a:buSzPct val="95000"/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865640"/>
              </a:solidFill>
              <a:latin typeface="Constantia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sz="3000" b="1" u="sng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Conditional Incentive Programs | NAMVBC 2018 Fall Workshop | September 19-22,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6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NADA Theme Colors">
      <a:dk1>
        <a:srgbClr val="343333"/>
      </a:dk1>
      <a:lt1>
        <a:sysClr val="window" lastClr="FFFFFF"/>
      </a:lt1>
      <a:dk2>
        <a:srgbClr val="7D868C"/>
      </a:dk2>
      <a:lt2>
        <a:srgbClr val="EEECE1"/>
      </a:lt2>
      <a:accent1>
        <a:srgbClr val="B21E28"/>
      </a:accent1>
      <a:accent2>
        <a:srgbClr val="F9A01B"/>
      </a:accent2>
      <a:accent3>
        <a:srgbClr val="009BDE"/>
      </a:accent3>
      <a:accent4>
        <a:srgbClr val="242D69"/>
      </a:accent4>
      <a:accent5>
        <a:srgbClr val="006098"/>
      </a:accent5>
      <a:accent6>
        <a:srgbClr val="6D6E6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