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8" r:id="rId5"/>
    <p:sldId id="269" r:id="rId6"/>
    <p:sldId id="267" r:id="rId7"/>
    <p:sldId id="263" r:id="rId8"/>
    <p:sldId id="262" r:id="rId9"/>
    <p:sldId id="266" r:id="rId10"/>
    <p:sldId id="265" r:id="rId11"/>
    <p:sldId id="261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30"/>
  </p:normalViewPr>
  <p:slideViewPr>
    <p:cSldViewPr snapToGrid="0" snapToObjects="1">
      <p:cViewPr varScale="1">
        <p:scale>
          <a:sx n="96" d="100"/>
          <a:sy n="96" d="100"/>
        </p:scale>
        <p:origin x="43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39E4FE-46C1-8145-AEE9-073DED4EDDB3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DEC38C-F501-9940-B2B4-AB96E2E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Reformat_V2_LL_Artboard 1 copy 2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" y="0"/>
            <a:ext cx="9156322" cy="516178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2138" y="2501635"/>
            <a:ext cx="6837362" cy="13727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862353" y="1267093"/>
            <a:ext cx="683751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Headline</a:t>
            </a:r>
            <a:br>
              <a:rPr lang="en-US" dirty="0"/>
            </a:br>
            <a:r>
              <a:rPr lang="en-US" dirty="0"/>
              <a:t>Headline Headline</a:t>
            </a:r>
          </a:p>
        </p:txBody>
      </p:sp>
      <p:pic>
        <p:nvPicPr>
          <p:cNvPr id="11" name="Picture 10" descr="Untitled-5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85" y="3945466"/>
            <a:ext cx="1938514" cy="12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Reformat_V2_LL_Artboard 1 copy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0073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10133" y="952501"/>
            <a:ext cx="4189730" cy="994172"/>
          </a:xfrm>
          <a:prstGeom prst="rect">
            <a:avLst/>
          </a:prstGeom>
        </p:spPr>
        <p:txBody>
          <a:bodyPr/>
          <a:lstStyle>
            <a:lvl1pPr>
              <a:defRPr sz="2000" i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14500" y="952501"/>
            <a:ext cx="2552700" cy="28797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[Insert]</a:t>
            </a:r>
          </a:p>
        </p:txBody>
      </p:sp>
      <p:pic>
        <p:nvPicPr>
          <p:cNvPr id="8" name="Picture 7" descr="Untitled-5-0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4" y="3950756"/>
            <a:ext cx="1749513" cy="1169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Reformat_V2_LL_Artboard 1 copy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073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71931" y="282937"/>
            <a:ext cx="5278437" cy="11890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Headline Headline</a:t>
            </a:r>
          </a:p>
          <a:p>
            <a:pPr lvl="0"/>
            <a:r>
              <a:rPr lang="en-US" dirty="0"/>
              <a:t>Headline Headline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71931" y="1626599"/>
            <a:ext cx="5278437" cy="2721769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Clr>
                <a:schemeClr val="bg2"/>
              </a:buClr>
              <a:buFont typeface="Arial" charset="0"/>
              <a:buChar char="•"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</a:p>
          <a:p>
            <a:pPr lvl="0"/>
            <a:r>
              <a:rPr lang="en-US" dirty="0"/>
              <a:t>Body Copy</a:t>
            </a:r>
          </a:p>
          <a:p>
            <a:pPr lvl="0"/>
            <a:r>
              <a:rPr lang="en-US" dirty="0"/>
              <a:t>Body Copy</a:t>
            </a:r>
          </a:p>
          <a:p>
            <a:pPr lvl="0"/>
            <a:r>
              <a:rPr lang="en-US" dirty="0"/>
              <a:t>Body Copy</a:t>
            </a:r>
          </a:p>
          <a:p>
            <a:pPr lvl="0"/>
            <a:r>
              <a:rPr lang="en-US" dirty="0"/>
              <a:t>Body Copy</a:t>
            </a:r>
          </a:p>
        </p:txBody>
      </p:sp>
      <p:pic>
        <p:nvPicPr>
          <p:cNvPr id="6" name="Picture 5" descr="Untitled-5-0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4" y="3950756"/>
            <a:ext cx="1749513" cy="1169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Reformat_V2_LL_Artboard 1 copy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00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Untitled-5-0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4" y="3950756"/>
            <a:ext cx="1749513" cy="11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5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Reformat_V2_LL_Artboard 1 copy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0073" cy="51435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862353" y="2545223"/>
            <a:ext cx="6837362" cy="13454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Subhead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62353" y="1321594"/>
            <a:ext cx="683751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Headline</a:t>
            </a:r>
            <a:br>
              <a:rPr lang="en-US" dirty="0"/>
            </a:br>
            <a:r>
              <a:rPr lang="en-US" dirty="0"/>
              <a:t>Headline Headline</a:t>
            </a:r>
          </a:p>
        </p:txBody>
      </p:sp>
      <p:pic>
        <p:nvPicPr>
          <p:cNvPr id="9" name="Picture 8" descr="Untitled-5-0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4" y="3950756"/>
            <a:ext cx="1749513" cy="1169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Reformat_V2_LL_Artboard 1 copy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00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133" y="952501"/>
            <a:ext cx="4189730" cy="994172"/>
          </a:xfrm>
          <a:prstGeom prst="rect">
            <a:avLst/>
          </a:prstGeom>
        </p:spPr>
        <p:txBody>
          <a:bodyPr/>
          <a:lstStyle>
            <a:lvl1pPr>
              <a:defRPr sz="2000" i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14500" y="952501"/>
            <a:ext cx="2552700" cy="28797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[Insert]</a:t>
            </a:r>
          </a:p>
        </p:txBody>
      </p:sp>
      <p:pic>
        <p:nvPicPr>
          <p:cNvPr id="7" name="Picture 6" descr="Untitled-5-0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4" y="3950756"/>
            <a:ext cx="1749513" cy="1169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Reformat_V2_LL_Artboard 1 copy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0073" cy="51435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71931" y="282937"/>
            <a:ext cx="5278437" cy="11890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Headline Headline</a:t>
            </a:r>
          </a:p>
          <a:p>
            <a:pPr lvl="0"/>
            <a:r>
              <a:rPr lang="en-US" dirty="0"/>
              <a:t>Headline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71931" y="1626599"/>
            <a:ext cx="5278437" cy="2721769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Clr>
                <a:schemeClr val="bg2"/>
              </a:buClr>
              <a:buFont typeface="Arial" charset="0"/>
              <a:buChar char="•"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</a:p>
          <a:p>
            <a:pPr lvl="0"/>
            <a:r>
              <a:rPr lang="en-US" dirty="0"/>
              <a:t>Body Copy</a:t>
            </a:r>
          </a:p>
          <a:p>
            <a:pPr lvl="0"/>
            <a:r>
              <a:rPr lang="en-US" dirty="0"/>
              <a:t>Body Copy</a:t>
            </a:r>
          </a:p>
          <a:p>
            <a:pPr lvl="0"/>
            <a:r>
              <a:rPr lang="en-US" dirty="0"/>
              <a:t>Body Copy</a:t>
            </a:r>
          </a:p>
          <a:p>
            <a:pPr lvl="0"/>
            <a:r>
              <a:rPr lang="en-US" dirty="0"/>
              <a:t>Body Copy</a:t>
            </a:r>
          </a:p>
        </p:txBody>
      </p:sp>
      <p:pic>
        <p:nvPicPr>
          <p:cNvPr id="8" name="Picture 7" descr="Untitled-5-0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4" y="3950756"/>
            <a:ext cx="1749513" cy="1169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Reformat_V2_LL_Artboard 1 copy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" y="0"/>
            <a:ext cx="9156322" cy="5161788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71931" y="1677861"/>
            <a:ext cx="5278437" cy="11890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Headline</a:t>
            </a:r>
          </a:p>
          <a:p>
            <a:pPr lvl="0"/>
            <a:r>
              <a:rPr lang="en-US" dirty="0"/>
              <a:t>Headline Headline</a:t>
            </a:r>
          </a:p>
        </p:txBody>
      </p:sp>
      <p:pic>
        <p:nvPicPr>
          <p:cNvPr id="7" name="Picture 6" descr="Untitled-5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85" y="3945466"/>
            <a:ext cx="1938514" cy="12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9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Reformat_V2_LL_Artboard 1 copy 5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6322" cy="51617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82664" y="304800"/>
            <a:ext cx="6400800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Headline Headline</a:t>
            </a:r>
          </a:p>
          <a:p>
            <a:pPr lvl="0"/>
            <a:r>
              <a:rPr lang="en-US" dirty="0"/>
              <a:t>Headline Headline</a:t>
            </a:r>
          </a:p>
        </p:txBody>
      </p:sp>
    </p:spTree>
    <p:extLst>
      <p:ext uri="{BB962C8B-B14F-4D97-AF65-F5344CB8AC3E}">
        <p14:creationId xmlns:p14="http://schemas.microsoft.com/office/powerpoint/2010/main" val="16922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1" r:id="rId5"/>
    <p:sldLayoutId id="2147483662" r:id="rId6"/>
    <p:sldLayoutId id="2147483663" r:id="rId7"/>
    <p:sldLayoutId id="2147483669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bg2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siksa@rvia.or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ia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2347" y="2482447"/>
            <a:ext cx="6837362" cy="1372791"/>
          </a:xfrm>
        </p:spPr>
        <p:txBody>
          <a:bodyPr/>
          <a:lstStyle/>
          <a:p>
            <a:r>
              <a:rPr lang="en-US" dirty="0"/>
              <a:t>NAMVBC’s Fall 2018 Workshop</a:t>
            </a:r>
          </a:p>
          <a:p>
            <a:r>
              <a:rPr lang="en-US" sz="2400" dirty="0"/>
              <a:t>New Orleans, LA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 Industry Update</a:t>
            </a:r>
          </a:p>
        </p:txBody>
      </p:sp>
    </p:spTree>
    <p:extLst>
      <p:ext uri="{BB962C8B-B14F-4D97-AF65-F5344CB8AC3E}">
        <p14:creationId xmlns:p14="http://schemas.microsoft.com/office/powerpoint/2010/main" val="70000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3FCE8-3C6F-4532-80A0-5762826340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Federal Initiatives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3C358-4121-48E6-9F3A-589C874526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1756" y="1252512"/>
            <a:ext cx="6483762" cy="27217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Outdoor Recreation Roundtable –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ORR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Campground modernization and expansion through public-private partnerships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Directors of Outdoor Recreation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Passage of federal and state legislation which supports these initiatives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Trade and Tariffs</a:t>
            </a:r>
          </a:p>
          <a:p>
            <a:pPr marL="685800" lvl="2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Countervailing duties, anti-dumping, steel,</a:t>
            </a:r>
          </a:p>
          <a:p>
            <a:pPr marL="914400" lvl="3" indent="0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aluminum, wood, tires, more…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8E889-0EF1-4FF8-82C8-B1E9F64A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" y="3721896"/>
            <a:ext cx="2268175" cy="13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1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85EED0-678C-46E1-B1F3-B51D0160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33" y="1209285"/>
            <a:ext cx="4189730" cy="994172"/>
          </a:xfrm>
        </p:spPr>
        <p:txBody>
          <a:bodyPr/>
          <a:lstStyle/>
          <a:p>
            <a:r>
              <a:rPr lang="en-US" sz="3200" dirty="0"/>
              <a:t>Need a solution?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Have questions about RVs or our industry?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06B0E-397A-4909-94E1-BB0F17B70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Christine Siksa</a:t>
            </a:r>
            <a:br>
              <a:rPr lang="en-US" sz="2400" dirty="0"/>
            </a:br>
            <a:r>
              <a:rPr lang="en-US" sz="2400" dirty="0"/>
              <a:t>571-665-5870 </a:t>
            </a:r>
            <a:r>
              <a:rPr lang="en-US" sz="1800" dirty="0"/>
              <a:t>(State)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Mike Ochs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571-665- 5860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(Federal)</a:t>
            </a:r>
          </a:p>
        </p:txBody>
      </p:sp>
    </p:spTree>
    <p:extLst>
      <p:ext uri="{BB962C8B-B14F-4D97-AF65-F5344CB8AC3E}">
        <p14:creationId xmlns:p14="http://schemas.microsoft.com/office/powerpoint/2010/main" val="124026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E7167D3-002A-433B-A5D3-2B4409484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www.thorindustries.com/wp-content/uploads/2016/07/Thor-GS-Glossary.jpg">
            <a:extLst>
              <a:ext uri="{FF2B5EF4-FFF2-40B4-BE49-F238E27FC236}">
                <a16:creationId xmlns:a16="http://schemas.microsoft.com/office/drawing/2014/main" id="{5070B8DD-8947-419D-AD2F-4090A5D47D2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" y="-26528"/>
            <a:ext cx="9190709" cy="52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205" y="885491"/>
            <a:ext cx="6837510" cy="994172"/>
          </a:xfrm>
        </p:spPr>
        <p:txBody>
          <a:bodyPr/>
          <a:lstStyle/>
          <a:p>
            <a:r>
              <a:rPr lang="en-US" sz="2000" dirty="0"/>
              <a:t>Your Presenter:  </a:t>
            </a:r>
            <a:br>
              <a:rPr lang="en-US" sz="2000" dirty="0"/>
            </a:br>
            <a:r>
              <a:rPr lang="en-US" sz="2000" i="1" dirty="0"/>
              <a:t>Christine Siksa</a:t>
            </a:r>
            <a:br>
              <a:rPr lang="en-US" sz="2000" i="1" dirty="0"/>
            </a:br>
            <a:r>
              <a:rPr lang="en-US" sz="2000" i="1" dirty="0"/>
              <a:t>Director, Government Affairs</a:t>
            </a:r>
            <a:br>
              <a:rPr lang="en-US" sz="2000" dirty="0"/>
            </a:br>
            <a:r>
              <a:rPr lang="en-US" sz="2000" i="1" dirty="0">
                <a:hlinkClick r:id="rId3"/>
              </a:rPr>
              <a:t>csiksa@rvia.org</a:t>
            </a:r>
            <a:r>
              <a:rPr lang="en-US" sz="2000" i="1" dirty="0"/>
              <a:t> </a:t>
            </a:r>
            <a:br>
              <a:rPr lang="en-US" sz="28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043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irstream.com/wp-content/uploads/2017/06/17-Airstream_Touring-Coach-MY18_Interstate_Awning-Out.png">
            <a:extLst>
              <a:ext uri="{FF2B5EF4-FFF2-40B4-BE49-F238E27FC236}">
                <a16:creationId xmlns:a16="http://schemas.microsoft.com/office/drawing/2014/main" id="{9FFE4F92-E337-417B-B9A6-FA841E7C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138"/>
            <a:ext cx="2746245" cy="13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2649" y="1652489"/>
            <a:ext cx="6837362" cy="13454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We are the unifying force for safety and professionalism within the RV industry. We work with federal and state policymakers to promote and protect the RV industry and our members.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2501" y="344564"/>
            <a:ext cx="6837510" cy="994172"/>
          </a:xfrm>
        </p:spPr>
        <p:txBody>
          <a:bodyPr/>
          <a:lstStyle/>
          <a:p>
            <a:r>
              <a:rPr lang="en-US" dirty="0"/>
              <a:t>Who is the RV Industry Association?</a:t>
            </a:r>
          </a:p>
        </p:txBody>
      </p:sp>
    </p:spTree>
    <p:extLst>
      <p:ext uri="{BB962C8B-B14F-4D97-AF65-F5344CB8AC3E}">
        <p14:creationId xmlns:p14="http://schemas.microsoft.com/office/powerpoint/2010/main" val="116817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24D9DF-4670-4030-B051-0B59D7C67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5" y="3717588"/>
            <a:ext cx="2510847" cy="131230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741184-A7CE-41FB-B635-FBBDBEE20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1930" y="282937"/>
            <a:ext cx="5278437" cy="712882"/>
          </a:xfrm>
        </p:spPr>
        <p:txBody>
          <a:bodyPr/>
          <a:lstStyle/>
          <a:p>
            <a:r>
              <a:rPr lang="en-US" sz="4000" dirty="0"/>
              <a:t>The RV Industry…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870F0-69F2-4839-BB54-590638839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8102" y="997725"/>
            <a:ext cx="5982721" cy="27217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Has an economic impact of $50 billion annually in the U.S. economy </a:t>
            </a:r>
            <a:r>
              <a:rPr lang="en-US" sz="1600" dirty="0"/>
              <a:t>(2015)</a:t>
            </a:r>
          </a:p>
          <a:p>
            <a:r>
              <a:rPr lang="en-US" dirty="0"/>
              <a:t>Supports approximately 300,000 full-time jobs</a:t>
            </a:r>
          </a:p>
          <a:p>
            <a:r>
              <a:rPr lang="en-US" dirty="0"/>
              <a:t>Pays $15.8 billion in wages</a:t>
            </a:r>
          </a:p>
          <a:p>
            <a:r>
              <a:rPr lang="en-US" dirty="0"/>
              <a:t>Pays $5.7 billion in taxes</a:t>
            </a:r>
          </a:p>
          <a:p>
            <a:r>
              <a:rPr lang="en-US" dirty="0"/>
              <a:t>Shipped 506,000 units to dealers in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5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irstream.com/wp-content/uploads/2017/06/17-Airstream_Touring-Coach-MY18_Interstate_Awning-Out.png">
            <a:extLst>
              <a:ext uri="{FF2B5EF4-FFF2-40B4-BE49-F238E27FC236}">
                <a16:creationId xmlns:a16="http://schemas.microsoft.com/office/drawing/2014/main" id="{9FFE4F92-E337-417B-B9A6-FA841E7C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138"/>
            <a:ext cx="2746245" cy="13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6638" y="1235046"/>
            <a:ext cx="6837362" cy="134540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RV Experience – </a:t>
            </a:r>
            <a:r>
              <a:rPr lang="en-US" sz="2400" i="1" dirty="0"/>
              <a:t>RVX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RV Technical Institute – </a:t>
            </a:r>
            <a:r>
              <a:rPr lang="en-US" sz="2400" i="1" dirty="0"/>
              <a:t>RVTI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Statistics &amp; Research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Industry Standards &amp; Inspections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GoRVing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 website at </a:t>
            </a:r>
            <a:r>
              <a:rPr lang="en-US" sz="2400" dirty="0">
                <a:hlinkClick r:id="rId3"/>
              </a:rPr>
              <a:t>www.rvia.org</a:t>
            </a:r>
            <a:r>
              <a:rPr lang="en-US" sz="24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2501" y="344564"/>
            <a:ext cx="6837510" cy="994172"/>
          </a:xfrm>
        </p:spPr>
        <p:txBody>
          <a:bodyPr/>
          <a:lstStyle/>
          <a:p>
            <a:r>
              <a:rPr lang="en-US" dirty="0"/>
              <a:t>RV Industry Association</a:t>
            </a:r>
          </a:p>
        </p:txBody>
      </p:sp>
    </p:spTree>
    <p:extLst>
      <p:ext uri="{BB962C8B-B14F-4D97-AF65-F5344CB8AC3E}">
        <p14:creationId xmlns:p14="http://schemas.microsoft.com/office/powerpoint/2010/main" val="359634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8F43-439D-46A2-BB6D-924F6D33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32814"/>
            <a:ext cx="4189730" cy="994172"/>
          </a:xfrm>
        </p:spPr>
        <p:txBody>
          <a:bodyPr/>
          <a:lstStyle/>
          <a:p>
            <a:r>
              <a:rPr lang="en-US" dirty="0"/>
              <a:t>Types of Recreation Vehicles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B5F13A-34B1-4253-94AD-5D5FF87AF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583202"/>
            <a:ext cx="5062081" cy="44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State Legislative Initiatives</a:t>
            </a:r>
          </a:p>
        </p:txBody>
      </p:sp>
    </p:spTree>
    <p:extLst>
      <p:ext uri="{BB962C8B-B14F-4D97-AF65-F5344CB8AC3E}">
        <p14:creationId xmlns:p14="http://schemas.microsoft.com/office/powerpoint/2010/main" val="147715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0711" y="282937"/>
            <a:ext cx="6377551" cy="770611"/>
          </a:xfrm>
        </p:spPr>
        <p:txBody>
          <a:bodyPr/>
          <a:lstStyle/>
          <a:p>
            <a:r>
              <a:rPr lang="en-US" sz="4000" dirty="0"/>
              <a:t>State Legislative Initiatives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23B8C-A5D6-42F9-9773-D41FEEAB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85" y="3671524"/>
            <a:ext cx="2022087" cy="13766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20711" y="1210865"/>
            <a:ext cx="6677916" cy="27217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Remove RVs from car franchise laws in favor of RV-specific manufacturer-dealer laws but maintain state licensing and oversight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Standardize RV definitions, dimensions, registration and titling, including for Park Model RVs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Common rules for RV Transporters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State adoption of federal motorhome 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axle weight exemption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64F2FE-BB9D-4E18-BE97-85285CDB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Federal Initiatives</a:t>
            </a:r>
          </a:p>
        </p:txBody>
      </p:sp>
    </p:spTree>
    <p:extLst>
      <p:ext uri="{BB962C8B-B14F-4D97-AF65-F5344CB8AC3E}">
        <p14:creationId xmlns:p14="http://schemas.microsoft.com/office/powerpoint/2010/main" val="2463904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Via">
      <a:dk1>
        <a:srgbClr val="002B49"/>
      </a:dk1>
      <a:lt1>
        <a:srgbClr val="FFFFFF"/>
      </a:lt1>
      <a:dk2>
        <a:srgbClr val="151E28"/>
      </a:dk2>
      <a:lt2>
        <a:srgbClr val="CD9700"/>
      </a:lt2>
      <a:accent1>
        <a:srgbClr val="770F05"/>
      </a:accent1>
      <a:accent2>
        <a:srgbClr val="147567"/>
      </a:accent2>
      <a:accent3>
        <a:srgbClr val="B4B4B4"/>
      </a:accent3>
      <a:accent4>
        <a:srgbClr val="515151"/>
      </a:accent4>
      <a:accent5>
        <a:srgbClr val="000000"/>
      </a:accent5>
      <a:accent6>
        <a:srgbClr val="797979"/>
      </a:accent6>
      <a:hlink>
        <a:srgbClr val="0432FF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240</Words>
  <Application>Microsoft Office PowerPoint</Application>
  <PresentationFormat>On-screen Show (16:9)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RV Industry Update</vt:lpstr>
      <vt:lpstr>Your Presenter:   Christine Siksa Director, Government Affairs csiksa@rvia.org    </vt:lpstr>
      <vt:lpstr>Who is the RV Industry Association?</vt:lpstr>
      <vt:lpstr>PowerPoint Presentation</vt:lpstr>
      <vt:lpstr>RV Industry Association</vt:lpstr>
      <vt:lpstr>Types of Recreation Vehicles</vt:lpstr>
      <vt:lpstr>PowerPoint Presentation</vt:lpstr>
      <vt:lpstr>PowerPoint Presentation</vt:lpstr>
      <vt:lpstr>PowerPoint Presentation</vt:lpstr>
      <vt:lpstr>PowerPoint Presentation</vt:lpstr>
      <vt:lpstr>Need a solution?   Have questions about RVs or our industry?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Siksa</dc:creator>
  <cp:lastModifiedBy>Christine Siksa</cp:lastModifiedBy>
  <cp:revision>18</cp:revision>
  <cp:lastPrinted>2018-08-27T21:24:47Z</cp:lastPrinted>
  <dcterms:created xsi:type="dcterms:W3CDTF">2018-08-27T21:13:49Z</dcterms:created>
  <dcterms:modified xsi:type="dcterms:W3CDTF">2018-09-19T18:55:26Z</dcterms:modified>
</cp:coreProperties>
</file>